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FORmula TRANslation</a:t>
            </a:r>
          </a:p>
        </p:txBody>
      </p:sp>
      <p:sp>
        <p:nvSpPr>
          <p:cNvPr id="18435" name="Rectangle 3"/>
          <p:cNvSpPr>
            <a:spLocks noGrp="1" noChangeArrowheads="1"/>
          </p:cNvSpPr>
          <p:nvPr>
            <p:ph type="body" idx="1"/>
          </p:nvPr>
        </p:nvSpPr>
        <p:spPr>
          <a:xfrm>
            <a:off x="457200" y="1600200"/>
            <a:ext cx="8229600" cy="5029200"/>
          </a:xfrm>
        </p:spPr>
        <p:txBody>
          <a:bodyPr/>
          <a:lstStyle/>
          <a:p>
            <a:r>
              <a:rPr lang="en-US"/>
              <a:t>First compiler written from scratch 1954-1957 by an IBM team lead by John W. Backus.  Just called FORTRAN</a:t>
            </a:r>
          </a:p>
          <a:p>
            <a:r>
              <a:rPr lang="en-US"/>
              <a:t>FORTRAN II (1958)</a:t>
            </a:r>
          </a:p>
          <a:p>
            <a:r>
              <a:rPr lang="en-US"/>
              <a:t>FORTRAN III (1958) never released.</a:t>
            </a:r>
          </a:p>
          <a:p>
            <a:r>
              <a:rPr lang="en-US"/>
              <a:t>FORTRAN IV (1961)</a:t>
            </a:r>
          </a:p>
          <a:p>
            <a:r>
              <a:rPr lang="en-US"/>
              <a:t>FORTRAN 66 (first standard high level language.)</a:t>
            </a:r>
          </a:p>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Source Format</a:t>
            </a:r>
          </a:p>
        </p:txBody>
      </p:sp>
      <p:sp>
        <p:nvSpPr>
          <p:cNvPr id="25603" name="Rectangle 3"/>
          <p:cNvSpPr>
            <a:spLocks noGrp="1" noChangeArrowheads="1"/>
          </p:cNvSpPr>
          <p:nvPr>
            <p:ph type="body" idx="1"/>
          </p:nvPr>
        </p:nvSpPr>
        <p:spPr/>
        <p:txBody>
          <a:bodyPr/>
          <a:lstStyle/>
          <a:p>
            <a:r>
              <a:rPr lang="en-US"/>
              <a:t>Free Source Form</a:t>
            </a:r>
          </a:p>
          <a:p>
            <a:pPr lvl="1"/>
            <a:r>
              <a:rPr lang="en-US"/>
              <a:t>No column restrictions</a:t>
            </a:r>
          </a:p>
          <a:p>
            <a:pPr lvl="1"/>
            <a:r>
              <a:rPr lang="en-US"/>
              <a:t>! Begins a comment anywhere </a:t>
            </a:r>
          </a:p>
          <a:p>
            <a:pPr lvl="1"/>
            <a:r>
              <a:rPr lang="en-US"/>
              <a:t>Continuation indicated by an &amp; at the end of a line.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Free Source Example</a:t>
            </a:r>
          </a:p>
        </p:txBody>
      </p:sp>
      <p:sp>
        <p:nvSpPr>
          <p:cNvPr id="26627" name="Text Box 3"/>
          <p:cNvSpPr txBox="1">
            <a:spLocks noChangeArrowheads="1"/>
          </p:cNvSpPr>
          <p:nvPr/>
        </p:nvSpPr>
        <p:spPr bwMode="auto">
          <a:xfrm>
            <a:off x="1371600" y="2209800"/>
            <a:ext cx="6248400" cy="3914775"/>
          </a:xfrm>
          <a:prstGeom prst="rect">
            <a:avLst/>
          </a:prstGeom>
          <a:noFill/>
          <a:ln w="9525">
            <a:noFill/>
            <a:miter lim="800000"/>
            <a:headEnd/>
            <a:tailEnd/>
          </a:ln>
          <a:effectLst/>
        </p:spPr>
        <p:txBody>
          <a:bodyPr>
            <a:spAutoFit/>
          </a:bodyPr>
          <a:lstStyle/>
          <a:p>
            <a:pPr>
              <a:spcBef>
                <a:spcPct val="5000"/>
              </a:spcBef>
            </a:pPr>
            <a:r>
              <a:rPr lang="en-US" sz="2400" b="1">
                <a:latin typeface="Courier New" pitchFamily="49" charset="0"/>
              </a:rPr>
              <a:t>C EXAMPLE FIXED SOURCE CODE</a:t>
            </a:r>
          </a:p>
          <a:p>
            <a:pPr>
              <a:spcBef>
                <a:spcPct val="5000"/>
              </a:spcBef>
            </a:pPr>
            <a:r>
              <a:rPr lang="en-US" sz="2400" b="1">
                <a:latin typeface="Courier New" pitchFamily="49" charset="0"/>
              </a:rPr>
              <a:t>C</a:t>
            </a:r>
          </a:p>
          <a:p>
            <a:pPr>
              <a:spcBef>
                <a:spcPct val="5000"/>
              </a:spcBef>
            </a:pPr>
            <a:r>
              <a:rPr lang="en-US" sz="2400" b="1">
                <a:latin typeface="Courier New" pitchFamily="49" charset="0"/>
              </a:rPr>
              <a:t>PROGRAM TEST1</a:t>
            </a:r>
          </a:p>
          <a:p>
            <a:pPr>
              <a:spcBef>
                <a:spcPct val="5000"/>
              </a:spcBef>
            </a:pPr>
            <a:r>
              <a:rPr lang="en-US" sz="2400" b="1">
                <a:latin typeface="Courier New" pitchFamily="49" charset="0"/>
              </a:rPr>
              <a:t>INTEGER X,Y,Z</a:t>
            </a:r>
          </a:p>
          <a:p>
            <a:pPr>
              <a:spcBef>
                <a:spcPct val="5000"/>
              </a:spcBef>
            </a:pPr>
            <a:r>
              <a:rPr lang="en-US" sz="2400" b="1">
                <a:latin typeface="Courier New" pitchFamily="49" charset="0"/>
              </a:rPr>
              <a:t>DATA X,Y,Z /0,2,4/</a:t>
            </a:r>
          </a:p>
          <a:p>
            <a:pPr>
              <a:spcBef>
                <a:spcPct val="5000"/>
              </a:spcBef>
            </a:pPr>
            <a:r>
              <a:rPr lang="en-US" sz="2400" b="1">
                <a:latin typeface="Courier New" pitchFamily="49" charset="0"/>
              </a:rPr>
              <a:t>DO 100 X = 1,10</a:t>
            </a:r>
          </a:p>
          <a:p>
            <a:pPr>
              <a:spcBef>
                <a:spcPct val="5000"/>
              </a:spcBef>
            </a:pPr>
            <a:r>
              <a:rPr lang="en-US" sz="2400" b="1">
                <a:latin typeface="Courier New" pitchFamily="49" charset="0"/>
              </a:rPr>
              <a:t>PRINT *, X</a:t>
            </a:r>
          </a:p>
          <a:p>
            <a:pPr>
              <a:spcBef>
                <a:spcPct val="5000"/>
              </a:spcBef>
            </a:pPr>
            <a:r>
              <a:rPr lang="en-US" sz="2400" b="1">
                <a:latin typeface="Courier New" pitchFamily="49" charset="0"/>
              </a:rPr>
              <a:t>100 	CONTINUE</a:t>
            </a:r>
          </a:p>
          <a:p>
            <a:pPr>
              <a:spcBef>
                <a:spcPct val="5000"/>
              </a:spcBef>
            </a:pPr>
            <a:r>
              <a:rPr lang="en-US" sz="2400" b="1">
                <a:latin typeface="Courier New" pitchFamily="49" charset="0"/>
              </a:rPr>
              <a:t>CALL EXIT</a:t>
            </a:r>
          </a:p>
          <a:p>
            <a:pPr>
              <a:spcBef>
                <a:spcPct val="5000"/>
              </a:spcBef>
            </a:pPr>
            <a:r>
              <a:rPr lang="en-US" sz="2400" b="1">
                <a:latin typeface="Courier New" pitchFamily="49" charset="0"/>
              </a:rPr>
              <a:t>END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Case Insensitive!!!</a:t>
            </a:r>
          </a:p>
        </p:txBody>
      </p:sp>
      <p:sp>
        <p:nvSpPr>
          <p:cNvPr id="27651" name="Rectangle 3"/>
          <p:cNvSpPr>
            <a:spLocks noGrp="1" noChangeArrowheads="1"/>
          </p:cNvSpPr>
          <p:nvPr>
            <p:ph type="body" idx="1"/>
          </p:nvPr>
        </p:nvSpPr>
        <p:spPr/>
        <p:txBody>
          <a:bodyPr/>
          <a:lstStyle/>
          <a:p>
            <a:r>
              <a:rPr lang="en-US"/>
              <a:t>Ray, RAY, ray are all the </a:t>
            </a:r>
            <a:r>
              <a:rPr lang="en-US" b="1"/>
              <a:t>SAME</a:t>
            </a:r>
            <a:r>
              <a:rPr lang="en-US"/>
              <a:t> variable name.</a:t>
            </a:r>
          </a:p>
          <a:p>
            <a:r>
              <a:rPr lang="en-US"/>
              <a:t>Try to be consistent to improve readability.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t>FORTRAN 77</a:t>
            </a:r>
          </a:p>
        </p:txBody>
      </p:sp>
      <p:sp>
        <p:nvSpPr>
          <p:cNvPr id="28675" name="Rectangle 3"/>
          <p:cNvSpPr>
            <a:spLocks noGrp="1" noChangeArrowheads="1"/>
          </p:cNvSpPr>
          <p:nvPr>
            <p:ph type="body" idx="1"/>
          </p:nvPr>
        </p:nvSpPr>
        <p:spPr/>
        <p:txBody>
          <a:bodyPr/>
          <a:lstStyle/>
          <a:p>
            <a:pPr>
              <a:lnSpc>
                <a:spcPct val="90000"/>
              </a:lnSpc>
            </a:pPr>
            <a:r>
              <a:rPr lang="en-US"/>
              <a:t>I’ll describe FORTRAN 77 since it is what I have used the most!</a:t>
            </a:r>
          </a:p>
          <a:p>
            <a:pPr>
              <a:lnSpc>
                <a:spcPct val="90000"/>
              </a:lnSpc>
            </a:pPr>
            <a:r>
              <a:rPr lang="en-US"/>
              <a:t>There still is a LOT of FORTRAN code out there.</a:t>
            </a:r>
          </a:p>
          <a:p>
            <a:pPr>
              <a:lnSpc>
                <a:spcPct val="90000"/>
              </a:lnSpc>
            </a:pPr>
            <a:r>
              <a:rPr lang="en-US"/>
              <a:t>“We’ve got this old FORTRAN program that we’d like you to debug, interested?</a:t>
            </a:r>
          </a:p>
          <a:p>
            <a:pPr lvl="1">
              <a:lnSpc>
                <a:spcPct val="90000"/>
              </a:lnSpc>
            </a:pPr>
            <a:r>
              <a:rPr lang="en-US"/>
              <a:t>&gt;=FORTRAN 66?....... Yes!</a:t>
            </a:r>
          </a:p>
          <a:p>
            <a:pPr lvl="1">
              <a:lnSpc>
                <a:spcPct val="90000"/>
              </a:lnSpc>
            </a:pPr>
            <a:r>
              <a:rPr lang="en-US"/>
              <a:t>&lt;FORTRAN 66?....... No!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F77 Types</a:t>
            </a:r>
          </a:p>
        </p:txBody>
      </p:sp>
      <p:sp>
        <p:nvSpPr>
          <p:cNvPr id="30723" name="Rectangle 3"/>
          <p:cNvSpPr>
            <a:spLocks noGrp="1" noChangeArrowheads="1"/>
          </p:cNvSpPr>
          <p:nvPr>
            <p:ph type="body" idx="1"/>
          </p:nvPr>
        </p:nvSpPr>
        <p:spPr/>
        <p:txBody>
          <a:bodyPr/>
          <a:lstStyle/>
          <a:p>
            <a:pPr>
              <a:lnSpc>
                <a:spcPct val="90000"/>
              </a:lnSpc>
            </a:pPr>
            <a:r>
              <a:rPr lang="en-US"/>
              <a:t>TYPE_STATEMENT  Variable Names</a:t>
            </a:r>
          </a:p>
          <a:p>
            <a:pPr lvl="1">
              <a:lnSpc>
                <a:spcPct val="90000"/>
              </a:lnSpc>
            </a:pPr>
            <a:r>
              <a:rPr lang="en-US"/>
              <a:t>Some examples follow:</a:t>
            </a:r>
          </a:p>
          <a:p>
            <a:pPr lvl="1">
              <a:lnSpc>
                <a:spcPct val="90000"/>
              </a:lnSpc>
            </a:pPr>
            <a:r>
              <a:rPr lang="en-US"/>
              <a:t>     INTEGER FRED, SUZY, CLIPIT</a:t>
            </a:r>
          </a:p>
          <a:p>
            <a:pPr lvl="2">
              <a:lnSpc>
                <a:spcPct val="90000"/>
              </a:lnSpc>
            </a:pPr>
            <a:r>
              <a:rPr lang="en-US"/>
              <a:t>  assumes 4 byte integers.</a:t>
            </a:r>
          </a:p>
          <a:p>
            <a:pPr lvl="1">
              <a:lnSpc>
                <a:spcPct val="90000"/>
              </a:lnSpc>
            </a:pPr>
            <a:r>
              <a:rPr lang="en-US"/>
              <a:t>     INTEGER*2 NAME, A,B,C</a:t>
            </a:r>
          </a:p>
          <a:p>
            <a:pPr lvl="2">
              <a:lnSpc>
                <a:spcPct val="90000"/>
              </a:lnSpc>
            </a:pPr>
            <a:r>
              <a:rPr lang="en-US"/>
              <a:t>  *2 means 2 byte integer.</a:t>
            </a:r>
          </a:p>
          <a:p>
            <a:pPr lvl="1">
              <a:lnSpc>
                <a:spcPct val="90000"/>
              </a:lnSpc>
            </a:pPr>
            <a:r>
              <a:rPr lang="en-US"/>
              <a:t>     INTEGER*4 BIGGER, BETTER</a:t>
            </a:r>
          </a:p>
          <a:p>
            <a:pPr lvl="2">
              <a:lnSpc>
                <a:spcPct val="90000"/>
              </a:lnSpc>
            </a:pPr>
            <a:r>
              <a:rPr lang="en-US"/>
              <a:t>  *4 means 4 byte integer.</a:t>
            </a:r>
          </a:p>
          <a:p>
            <a:pPr lvl="1">
              <a:lnSpc>
                <a:spcPct val="90000"/>
              </a:lnSpc>
            </a:pPr>
            <a:r>
              <a:rPr lang="en-US"/>
              <a:t>Must be before executable statements!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INTEGER ARRAYS</a:t>
            </a:r>
          </a:p>
        </p:txBody>
      </p:sp>
      <p:sp>
        <p:nvSpPr>
          <p:cNvPr id="31747" name="Rectangle 3"/>
          <p:cNvSpPr>
            <a:spLocks noGrp="1" noChangeArrowheads="1"/>
          </p:cNvSpPr>
          <p:nvPr>
            <p:ph type="body" idx="1"/>
          </p:nvPr>
        </p:nvSpPr>
        <p:spPr/>
        <p:txBody>
          <a:bodyPr/>
          <a:lstStyle/>
          <a:p>
            <a:r>
              <a:rPr lang="en-US"/>
              <a:t>    INTEGER I(10), C(10,2)</a:t>
            </a:r>
          </a:p>
          <a:p>
            <a:r>
              <a:rPr lang="en-US"/>
              <a:t>Arrays are unit indexed by default.  I above would be I(1) through I(10).</a:t>
            </a:r>
          </a:p>
          <a:p>
            <a:r>
              <a:rPr lang="en-US"/>
              <a:t>Two dimensional arrays are stored in column major order! C(1,1), C(1,2), C(2,1), C(2,2), … </a:t>
            </a:r>
          </a:p>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REAL types</a:t>
            </a:r>
          </a:p>
        </p:txBody>
      </p:sp>
      <p:sp>
        <p:nvSpPr>
          <p:cNvPr id="32771" name="Rectangle 3"/>
          <p:cNvSpPr>
            <a:spLocks noGrp="1" noChangeArrowheads="1"/>
          </p:cNvSpPr>
          <p:nvPr>
            <p:ph type="body" idx="1"/>
          </p:nvPr>
        </p:nvSpPr>
        <p:spPr/>
        <p:txBody>
          <a:bodyPr/>
          <a:lstStyle/>
          <a:p>
            <a:r>
              <a:rPr lang="en-US"/>
              <a:t>REAL FRED, SAM, GEORGE</a:t>
            </a:r>
          </a:p>
          <a:p>
            <a:r>
              <a:rPr lang="en-US"/>
              <a:t>REAL*4 LUCY, ANN, MARY</a:t>
            </a:r>
          </a:p>
          <a:p>
            <a:r>
              <a:rPr lang="en-US"/>
              <a:t>REAL*8 BIGGER, BETTER, BEST</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CHARACTER TYPES</a:t>
            </a:r>
          </a:p>
        </p:txBody>
      </p:sp>
      <p:sp>
        <p:nvSpPr>
          <p:cNvPr id="33795" name="Rectangle 3"/>
          <p:cNvSpPr>
            <a:spLocks noGrp="1" noChangeArrowheads="1"/>
          </p:cNvSpPr>
          <p:nvPr>
            <p:ph type="body" idx="1"/>
          </p:nvPr>
        </p:nvSpPr>
        <p:spPr/>
        <p:txBody>
          <a:bodyPr/>
          <a:lstStyle/>
          <a:p>
            <a:r>
              <a:rPr lang="en-US"/>
              <a:t>CHARACTER MID, NAME</a:t>
            </a:r>
          </a:p>
          <a:p>
            <a:r>
              <a:rPr lang="en-US"/>
              <a:t>Single character only stored in NAME!</a:t>
            </a:r>
          </a:p>
          <a:p>
            <a:r>
              <a:rPr lang="en-US"/>
              <a:t>If you want a string, you need an array:</a:t>
            </a:r>
          </a:p>
          <a:p>
            <a:pPr lvl="1"/>
            <a:r>
              <a:rPr lang="en-US"/>
              <a:t>CHARACTER FIRST(25)</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LOGICAL TYPE</a:t>
            </a:r>
          </a:p>
        </p:txBody>
      </p:sp>
      <p:sp>
        <p:nvSpPr>
          <p:cNvPr id="34819" name="Rectangle 3"/>
          <p:cNvSpPr>
            <a:spLocks noGrp="1" noChangeArrowheads="1"/>
          </p:cNvSpPr>
          <p:nvPr>
            <p:ph type="body" idx="1"/>
          </p:nvPr>
        </p:nvSpPr>
        <p:spPr/>
        <p:txBody>
          <a:bodyPr/>
          <a:lstStyle/>
          <a:p>
            <a:r>
              <a:rPr lang="en-US"/>
              <a:t>LOGICAL list1</a:t>
            </a:r>
          </a:p>
          <a:p>
            <a:r>
              <a:rPr lang="en-US"/>
              <a:t>LOGICAL*4 list2</a:t>
            </a:r>
          </a:p>
          <a:p>
            <a:r>
              <a:rPr lang="en-US"/>
              <a:t>LOGICAL*1 list3</a:t>
            </a:r>
          </a:p>
          <a:p>
            <a:r>
              <a:rPr lang="en-US"/>
              <a:t>LOGICAL constants</a:t>
            </a:r>
          </a:p>
          <a:p>
            <a:pPr lvl="1"/>
            <a:r>
              <a:rPr lang="en-US"/>
              <a:t>.TRUE.</a:t>
            </a:r>
          </a:p>
          <a:p>
            <a:pPr lvl="1"/>
            <a:r>
              <a:rPr lang="en-US"/>
              <a:t>.FALSE.</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t>DOUBLE PRECISION TYPE</a:t>
            </a:r>
          </a:p>
        </p:txBody>
      </p:sp>
      <p:sp>
        <p:nvSpPr>
          <p:cNvPr id="50179" name="Rectangle 3"/>
          <p:cNvSpPr>
            <a:spLocks noGrp="1" noChangeArrowheads="1"/>
          </p:cNvSpPr>
          <p:nvPr>
            <p:ph type="body" idx="1"/>
          </p:nvPr>
        </p:nvSpPr>
        <p:spPr/>
        <p:txBody>
          <a:bodyPr/>
          <a:lstStyle/>
          <a:p>
            <a:r>
              <a:rPr lang="en-US"/>
              <a:t>DOUBLE PRECISION list </a:t>
            </a:r>
          </a:p>
          <a:p>
            <a:r>
              <a:rPr lang="en-US"/>
              <a:t>Same as REAL*8</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FORmula TRANslation</a:t>
            </a:r>
          </a:p>
        </p:txBody>
      </p:sp>
      <p:sp>
        <p:nvSpPr>
          <p:cNvPr id="15363" name="Rectangle 3"/>
          <p:cNvSpPr>
            <a:spLocks noGrp="1" noChangeArrowheads="1"/>
          </p:cNvSpPr>
          <p:nvPr>
            <p:ph type="body" idx="1"/>
          </p:nvPr>
        </p:nvSpPr>
        <p:spPr>
          <a:xfrm>
            <a:off x="228600" y="1524000"/>
            <a:ext cx="9144000" cy="5029200"/>
          </a:xfrm>
        </p:spPr>
        <p:txBody>
          <a:bodyPr/>
          <a:lstStyle/>
          <a:p>
            <a:r>
              <a:rPr lang="en-US"/>
              <a:t>FORTRAN 77 – still used! (In fact, the compiler on esus is f77.)</a:t>
            </a:r>
          </a:p>
          <a:p>
            <a:pPr lvl="1"/>
            <a:r>
              <a:rPr lang="en-US"/>
              <a:t>DO loops with decreasing loop control</a:t>
            </a:r>
          </a:p>
          <a:p>
            <a:pPr lvl="1"/>
            <a:r>
              <a:rPr lang="en-US"/>
              <a:t>Block if statements IF…THEN…ELSE…ENDIF</a:t>
            </a:r>
          </a:p>
          <a:p>
            <a:pPr lvl="1"/>
            <a:r>
              <a:rPr lang="en-US"/>
              <a:t>Pre-test of DO loops</a:t>
            </a:r>
          </a:p>
          <a:p>
            <a:pPr lvl="1"/>
            <a:r>
              <a:rPr lang="en-US"/>
              <a:t>CHARACTER data type</a:t>
            </a:r>
          </a:p>
          <a:p>
            <a:pPr lvl="1"/>
            <a:r>
              <a:rPr lang="en-US"/>
              <a:t>Apostrophe delimited character string constants.</a:t>
            </a:r>
          </a:p>
          <a:p>
            <a:pPr lvl="1"/>
            <a:r>
              <a:rPr lang="en-US"/>
              <a:t>Main program termination without a STOP statement.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t>Three Basic Structures</a:t>
            </a:r>
          </a:p>
        </p:txBody>
      </p:sp>
      <p:sp>
        <p:nvSpPr>
          <p:cNvPr id="36867" name="Rectangle 3"/>
          <p:cNvSpPr>
            <a:spLocks noGrp="1" noChangeArrowheads="1"/>
          </p:cNvSpPr>
          <p:nvPr>
            <p:ph type="body" idx="1"/>
          </p:nvPr>
        </p:nvSpPr>
        <p:spPr/>
        <p:txBody>
          <a:bodyPr/>
          <a:lstStyle/>
          <a:p>
            <a:r>
              <a:rPr lang="en-US"/>
              <a:t>Sequence</a:t>
            </a:r>
          </a:p>
          <a:p>
            <a:r>
              <a:rPr lang="en-US"/>
              <a:t>Selection</a:t>
            </a:r>
          </a:p>
          <a:p>
            <a:r>
              <a:rPr lang="en-US"/>
              <a:t>Repetition</a:t>
            </a:r>
          </a:p>
          <a:p>
            <a:r>
              <a:rPr lang="en-US"/>
              <a:t>Any single thread program can be written with just combinations of these three structures!</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t>SEQUENCE</a:t>
            </a:r>
          </a:p>
        </p:txBody>
      </p:sp>
      <p:sp>
        <p:nvSpPr>
          <p:cNvPr id="35843" name="Rectangle 3"/>
          <p:cNvSpPr>
            <a:spLocks noGrp="1" noChangeArrowheads="1"/>
          </p:cNvSpPr>
          <p:nvPr>
            <p:ph type="body" idx="1"/>
          </p:nvPr>
        </p:nvSpPr>
        <p:spPr/>
        <p:txBody>
          <a:bodyPr/>
          <a:lstStyle/>
          <a:p>
            <a:r>
              <a:rPr lang="en-US"/>
              <a:t>One statement follows the other.</a:t>
            </a:r>
          </a:p>
          <a:p>
            <a:r>
              <a:rPr lang="en-US"/>
              <a:t>Statements can have a numeric label.</a:t>
            </a:r>
          </a:p>
          <a:p>
            <a:r>
              <a:rPr lang="en-US"/>
              <a:t>The infamous GOTO can cause a change in direction.</a:t>
            </a:r>
          </a:p>
          <a:p>
            <a:r>
              <a:rPr lang="en-US"/>
              <a:t>MUCH ABUSED in my days!</a:t>
            </a:r>
          </a:p>
          <a:p>
            <a:r>
              <a:rPr lang="en-US"/>
              <a:t>Leads to spaghetti code!</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t>SELECTION</a:t>
            </a:r>
          </a:p>
        </p:txBody>
      </p:sp>
      <p:sp>
        <p:nvSpPr>
          <p:cNvPr id="37891" name="Rectangle 3"/>
          <p:cNvSpPr>
            <a:spLocks noGrp="1" noChangeArrowheads="1"/>
          </p:cNvSpPr>
          <p:nvPr>
            <p:ph type="body" idx="1"/>
          </p:nvPr>
        </p:nvSpPr>
        <p:spPr>
          <a:xfrm>
            <a:off x="457200" y="1676400"/>
            <a:ext cx="8229600" cy="4456113"/>
          </a:xfrm>
        </p:spPr>
        <p:txBody>
          <a:bodyPr/>
          <a:lstStyle/>
          <a:p>
            <a:r>
              <a:rPr lang="en-US"/>
              <a:t>Old fashioned arithmetic-IF</a:t>
            </a:r>
          </a:p>
          <a:p>
            <a:r>
              <a:rPr lang="en-US"/>
              <a:t>IF(arith_expression) stn1,stn2,stn3</a:t>
            </a:r>
          </a:p>
          <a:p>
            <a:pPr lvl="1"/>
            <a:r>
              <a:rPr lang="en-US"/>
              <a:t>Arith_expression evaluated,</a:t>
            </a:r>
          </a:p>
          <a:p>
            <a:pPr lvl="1"/>
            <a:r>
              <a:rPr lang="en-US"/>
              <a:t>If results &lt; 0, go to statement stn1</a:t>
            </a:r>
          </a:p>
          <a:p>
            <a:pPr lvl="1"/>
            <a:r>
              <a:rPr lang="en-US"/>
              <a:t>If results = 0, go to statement stn2</a:t>
            </a:r>
          </a:p>
          <a:p>
            <a:pPr lvl="1"/>
            <a:r>
              <a:rPr lang="en-US"/>
              <a:t>If results &gt; 0, go to statement stn3</a:t>
            </a:r>
          </a:p>
          <a:p>
            <a:r>
              <a:rPr lang="en-US"/>
              <a:t>Large logic set very hard to read</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t>ARITHMETIC IF EXAMPLE</a:t>
            </a:r>
          </a:p>
        </p:txBody>
      </p:sp>
      <p:sp>
        <p:nvSpPr>
          <p:cNvPr id="38916" name="Text Box 4"/>
          <p:cNvSpPr txBox="1">
            <a:spLocks noChangeArrowheads="1"/>
          </p:cNvSpPr>
          <p:nvPr/>
        </p:nvSpPr>
        <p:spPr bwMode="auto">
          <a:xfrm>
            <a:off x="1219200" y="2362200"/>
            <a:ext cx="6019800" cy="3255963"/>
          </a:xfrm>
          <a:prstGeom prst="rect">
            <a:avLst/>
          </a:prstGeom>
          <a:noFill/>
          <a:ln w="9525">
            <a:noFill/>
            <a:miter lim="800000"/>
            <a:headEnd/>
            <a:tailEnd/>
          </a:ln>
          <a:effectLst/>
        </p:spPr>
        <p:txBody>
          <a:bodyPr>
            <a:spAutoFit/>
          </a:bodyPr>
          <a:lstStyle/>
          <a:p>
            <a:pPr marL="342900" indent="-342900">
              <a:spcBef>
                <a:spcPct val="50000"/>
              </a:spcBef>
            </a:pPr>
            <a:r>
              <a:rPr lang="en-US" b="1"/>
              <a:t>       IF (X – 10) 10, 10, 20</a:t>
            </a:r>
          </a:p>
          <a:p>
            <a:pPr marL="342900" indent="-342900">
              <a:spcBef>
                <a:spcPct val="50000"/>
              </a:spcBef>
              <a:buFontTx/>
              <a:buAutoNum type="arabicPlain" startAt="10"/>
            </a:pPr>
            <a:r>
              <a:rPr lang="en-US" b="1"/>
              <a:t>   IF (Y – 20) 15, 30, 30</a:t>
            </a:r>
          </a:p>
          <a:p>
            <a:pPr marL="342900" indent="-342900">
              <a:spcBef>
                <a:spcPct val="50000"/>
              </a:spcBef>
              <a:buFontTx/>
              <a:buAutoNum type="arabicPlain" startAt="15"/>
            </a:pPr>
            <a:r>
              <a:rPr lang="en-US" b="1"/>
              <a:t>   CONTINUE</a:t>
            </a:r>
          </a:p>
          <a:p>
            <a:pPr marL="342900" indent="-342900">
              <a:spcBef>
                <a:spcPct val="50000"/>
              </a:spcBef>
              <a:buFontTx/>
              <a:buAutoNum type="arabicPlain" startAt="20"/>
            </a:pPr>
            <a:r>
              <a:rPr lang="en-US" b="1"/>
              <a:t>   PRINT *, X</a:t>
            </a:r>
          </a:p>
          <a:p>
            <a:pPr marL="342900" indent="-342900">
              <a:spcBef>
                <a:spcPct val="50000"/>
              </a:spcBef>
              <a:buFontTx/>
              <a:buAutoNum type="arabicPlain" startAt="30"/>
            </a:pPr>
            <a:r>
              <a:rPr lang="en-US" b="1"/>
              <a:t>   CONTINUE</a:t>
            </a:r>
          </a:p>
          <a:p>
            <a:pPr marL="800100" lvl="1" indent="-342900">
              <a:spcBef>
                <a:spcPct val="50000"/>
              </a:spcBef>
            </a:pPr>
            <a:r>
              <a:rPr lang="en-US" b="1"/>
              <a:t>  PRINT *, Y</a:t>
            </a:r>
          </a:p>
          <a:p>
            <a:pPr marL="800100" lvl="1" indent="-342900">
              <a:spcBef>
                <a:spcPct val="50000"/>
              </a:spcBef>
            </a:pPr>
            <a:r>
              <a:rPr lang="en-US" b="1"/>
              <a:t>  …</a:t>
            </a:r>
          </a:p>
          <a:p>
            <a:pPr marL="800100" lvl="1" indent="-342900">
              <a:spcBef>
                <a:spcPct val="50000"/>
              </a:spcBef>
            </a:pPr>
            <a:endParaRPr lang="en-US" b="1"/>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IF - THEN - ENDIF</a:t>
            </a:r>
          </a:p>
        </p:txBody>
      </p:sp>
      <p:sp>
        <p:nvSpPr>
          <p:cNvPr id="39940" name="Text Box 4"/>
          <p:cNvSpPr txBox="1">
            <a:spLocks noChangeArrowheads="1"/>
          </p:cNvSpPr>
          <p:nvPr/>
        </p:nvSpPr>
        <p:spPr bwMode="auto">
          <a:xfrm>
            <a:off x="1600200" y="1905000"/>
            <a:ext cx="6553200" cy="2513013"/>
          </a:xfrm>
          <a:prstGeom prst="rect">
            <a:avLst/>
          </a:prstGeom>
          <a:noFill/>
          <a:ln w="9525">
            <a:noFill/>
            <a:miter lim="800000"/>
            <a:headEnd/>
            <a:tailEnd/>
          </a:ln>
          <a:effectLst/>
        </p:spPr>
        <p:txBody>
          <a:bodyPr>
            <a:spAutoFit/>
          </a:bodyPr>
          <a:lstStyle/>
          <a:p>
            <a:pPr>
              <a:spcBef>
                <a:spcPct val="5000"/>
              </a:spcBef>
            </a:pPr>
            <a:r>
              <a:rPr lang="en-US" b="1"/>
              <a:t>IF (X .EQ. 10) THEN</a:t>
            </a:r>
          </a:p>
          <a:p>
            <a:pPr>
              <a:spcBef>
                <a:spcPct val="5000"/>
              </a:spcBef>
            </a:pPr>
            <a:r>
              <a:rPr lang="en-US" b="1"/>
              <a:t>  PRINT *, “X = 10”</a:t>
            </a:r>
          </a:p>
          <a:p>
            <a:pPr>
              <a:spcBef>
                <a:spcPct val="5000"/>
              </a:spcBef>
            </a:pPr>
            <a:r>
              <a:rPr lang="en-US" b="1"/>
              <a:t>  ENDIF</a:t>
            </a:r>
          </a:p>
          <a:p>
            <a:pPr>
              <a:spcBef>
                <a:spcPct val="5000"/>
              </a:spcBef>
            </a:pPr>
            <a:endParaRPr lang="en-US" b="1"/>
          </a:p>
          <a:p>
            <a:pPr>
              <a:spcBef>
                <a:spcPct val="5000"/>
              </a:spcBef>
            </a:pPr>
            <a:r>
              <a:rPr lang="en-US" b="1"/>
              <a:t>IF(Y .LT. 20) THEN</a:t>
            </a:r>
          </a:p>
          <a:p>
            <a:pPr>
              <a:spcBef>
                <a:spcPct val="5000"/>
              </a:spcBef>
            </a:pPr>
            <a:r>
              <a:rPr lang="en-US" b="1"/>
              <a:t>  PRINT *, “Y &lt; 20”</a:t>
            </a:r>
          </a:p>
          <a:p>
            <a:pPr>
              <a:spcBef>
                <a:spcPct val="5000"/>
              </a:spcBef>
            </a:pPr>
            <a:r>
              <a:rPr lang="en-US" b="1"/>
              <a:t>  ENDIF</a:t>
            </a:r>
          </a:p>
          <a:p>
            <a:pPr>
              <a:spcBef>
                <a:spcPct val="50000"/>
              </a:spcBef>
            </a:pP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t>COMPARISON OPERATORS</a:t>
            </a:r>
          </a:p>
        </p:txBody>
      </p:sp>
      <p:sp>
        <p:nvSpPr>
          <p:cNvPr id="40963" name="Rectangle 3"/>
          <p:cNvSpPr>
            <a:spLocks noGrp="1" noChangeArrowheads="1"/>
          </p:cNvSpPr>
          <p:nvPr>
            <p:ph type="body" idx="1"/>
          </p:nvPr>
        </p:nvSpPr>
        <p:spPr/>
        <p:txBody>
          <a:bodyPr/>
          <a:lstStyle/>
          <a:p>
            <a:r>
              <a:rPr lang="en-US"/>
              <a:t>.LT.   LESS THEN</a:t>
            </a:r>
          </a:p>
          <a:p>
            <a:r>
              <a:rPr lang="en-US"/>
              <a:t>.LE.   LESS THEN OR EQUAL</a:t>
            </a:r>
          </a:p>
          <a:p>
            <a:r>
              <a:rPr lang="en-US"/>
              <a:t>.GT.   GREATER THEN</a:t>
            </a:r>
          </a:p>
          <a:p>
            <a:r>
              <a:rPr lang="en-US"/>
              <a:t>.GE.   GREATER THEN OR EQUAL</a:t>
            </a:r>
          </a:p>
          <a:p>
            <a:r>
              <a:rPr lang="en-US"/>
              <a:t>.EQ.   EQUAL TO</a:t>
            </a:r>
          </a:p>
          <a:p>
            <a:r>
              <a:rPr lang="en-US"/>
              <a:t>.NE.   NOT EQUAL TO</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LOGICAL OPERATORS</a:t>
            </a:r>
          </a:p>
        </p:txBody>
      </p:sp>
      <p:sp>
        <p:nvSpPr>
          <p:cNvPr id="41987" name="Rectangle 3"/>
          <p:cNvSpPr>
            <a:spLocks noGrp="1" noChangeArrowheads="1"/>
          </p:cNvSpPr>
          <p:nvPr>
            <p:ph type="body" idx="1"/>
          </p:nvPr>
        </p:nvSpPr>
        <p:spPr/>
        <p:txBody>
          <a:bodyPr/>
          <a:lstStyle/>
          <a:p>
            <a:r>
              <a:rPr lang="en-US"/>
              <a:t>.AND.   AND</a:t>
            </a:r>
          </a:p>
          <a:p>
            <a:r>
              <a:rPr lang="en-US"/>
              <a:t>.OR.     OR</a:t>
            </a:r>
          </a:p>
          <a:p>
            <a:r>
              <a:rPr lang="en-US"/>
              <a:t>.NOT.   NOT</a:t>
            </a:r>
          </a:p>
          <a:p>
            <a:r>
              <a:rPr lang="en-US"/>
              <a:t>IF(.NOT.(2.GT.3 .AND. 3.LT.4))</a:t>
            </a:r>
          </a:p>
          <a:p>
            <a:r>
              <a:rPr lang="en-US"/>
              <a:t>IF(2.0 .LT. 3.0  .AND. 4.0 .GT. 3.0)</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t>IF – THEN – ELSE - ENDIF</a:t>
            </a:r>
          </a:p>
        </p:txBody>
      </p:sp>
      <p:sp>
        <p:nvSpPr>
          <p:cNvPr id="43012" name="Text Box 4"/>
          <p:cNvSpPr txBox="1">
            <a:spLocks noChangeArrowheads="1"/>
          </p:cNvSpPr>
          <p:nvPr/>
        </p:nvSpPr>
        <p:spPr bwMode="auto">
          <a:xfrm>
            <a:off x="1905000" y="2133600"/>
            <a:ext cx="5715000" cy="2843213"/>
          </a:xfrm>
          <a:prstGeom prst="rect">
            <a:avLst/>
          </a:prstGeom>
          <a:noFill/>
          <a:ln w="9525">
            <a:noFill/>
            <a:miter lim="800000"/>
            <a:headEnd/>
            <a:tailEnd/>
          </a:ln>
          <a:effectLst/>
        </p:spPr>
        <p:txBody>
          <a:bodyPr>
            <a:spAutoFit/>
          </a:bodyPr>
          <a:lstStyle/>
          <a:p>
            <a:pPr>
              <a:spcBef>
                <a:spcPct val="50000"/>
              </a:spcBef>
            </a:pPr>
            <a:r>
              <a:rPr lang="en-US" b="1"/>
              <a:t>IF (A .LT. B  .AND.  C .GT.  D) THEN</a:t>
            </a:r>
          </a:p>
          <a:p>
            <a:pPr>
              <a:spcBef>
                <a:spcPct val="50000"/>
              </a:spcBef>
            </a:pPr>
            <a:r>
              <a:rPr lang="en-US" b="1"/>
              <a:t>  PRINT *, “THIS IS THE TRUE BRANCE”</a:t>
            </a:r>
          </a:p>
          <a:p>
            <a:pPr>
              <a:spcBef>
                <a:spcPct val="50000"/>
              </a:spcBef>
            </a:pPr>
            <a:r>
              <a:rPr lang="en-US" b="1"/>
              <a:t>  PRINT *, A,B,C,D</a:t>
            </a:r>
          </a:p>
          <a:p>
            <a:pPr>
              <a:spcBef>
                <a:spcPct val="50000"/>
              </a:spcBef>
            </a:pPr>
            <a:r>
              <a:rPr lang="en-US" b="1"/>
              <a:t>ELSE</a:t>
            </a:r>
          </a:p>
          <a:p>
            <a:pPr>
              <a:spcBef>
                <a:spcPct val="50000"/>
              </a:spcBef>
            </a:pPr>
            <a:r>
              <a:rPr lang="en-US" b="1"/>
              <a:t>   PRINT *, “THIS IS THE FALSE BRANCH”</a:t>
            </a:r>
          </a:p>
          <a:p>
            <a:pPr>
              <a:spcBef>
                <a:spcPct val="50000"/>
              </a:spcBef>
            </a:pPr>
            <a:r>
              <a:rPr lang="en-US" b="1"/>
              <a:t>   PRINT *, A,B,C,D</a:t>
            </a:r>
          </a:p>
          <a:p>
            <a:pPr>
              <a:spcBef>
                <a:spcPct val="50000"/>
              </a:spcBef>
            </a:pPr>
            <a:r>
              <a:rPr lang="en-US" b="1"/>
              <a:t>ENDIF</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t>REPETITION</a:t>
            </a:r>
          </a:p>
        </p:txBody>
      </p:sp>
      <p:sp>
        <p:nvSpPr>
          <p:cNvPr id="44035" name="Rectangle 3"/>
          <p:cNvSpPr>
            <a:spLocks noGrp="1" noChangeArrowheads="1"/>
          </p:cNvSpPr>
          <p:nvPr>
            <p:ph type="body" idx="1"/>
          </p:nvPr>
        </p:nvSpPr>
        <p:spPr>
          <a:xfrm>
            <a:off x="457200" y="1600200"/>
            <a:ext cx="8229600" cy="4953000"/>
          </a:xfrm>
        </p:spPr>
        <p:txBody>
          <a:bodyPr/>
          <a:lstStyle/>
          <a:p>
            <a:r>
              <a:rPr lang="en-US"/>
              <a:t>This is one of the most misused non-structured components of FORTRAN.</a:t>
            </a:r>
          </a:p>
          <a:p>
            <a:r>
              <a:rPr lang="en-US"/>
              <a:t>You can have a GOTO inside an if branch backwards and make a loop.</a:t>
            </a:r>
          </a:p>
          <a:p>
            <a:r>
              <a:rPr lang="en-US"/>
              <a:t>You can just code a GOTO that branches back without an if (permanently branches)</a:t>
            </a:r>
          </a:p>
          <a:p>
            <a:r>
              <a:rPr lang="en-US"/>
              <a:t>Or, you can use a more structured DO.</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t>DO STATEMENT</a:t>
            </a:r>
          </a:p>
        </p:txBody>
      </p:sp>
      <p:sp>
        <p:nvSpPr>
          <p:cNvPr id="45059" name="Rectangle 3"/>
          <p:cNvSpPr>
            <a:spLocks noGrp="1" noChangeArrowheads="1"/>
          </p:cNvSpPr>
          <p:nvPr>
            <p:ph type="body" idx="1"/>
          </p:nvPr>
        </p:nvSpPr>
        <p:spPr/>
        <p:txBody>
          <a:bodyPr/>
          <a:lstStyle/>
          <a:p>
            <a:r>
              <a:rPr lang="en-US"/>
              <a:t>DO label var = start, end, increment</a:t>
            </a:r>
          </a:p>
          <a:p>
            <a:pPr lvl="1"/>
            <a:r>
              <a:rPr lang="en-US"/>
              <a:t>label is a numeric statement label</a:t>
            </a:r>
          </a:p>
          <a:p>
            <a:pPr lvl="1"/>
            <a:r>
              <a:rPr lang="en-US"/>
              <a:t>Start is an expression that evaluates to the starting value for the var.</a:t>
            </a:r>
          </a:p>
          <a:p>
            <a:pPr lvl="1"/>
            <a:r>
              <a:rPr lang="en-US"/>
              <a:t>End is an expression that evaluates to the ending value for the var.</a:t>
            </a:r>
          </a:p>
          <a:p>
            <a:pPr lvl="1"/>
            <a:r>
              <a:rPr lang="en-US"/>
              <a:t>Increment is what change is applied to the var each time through the loop.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FORmula TRANslation</a:t>
            </a:r>
          </a:p>
        </p:txBody>
      </p:sp>
      <p:sp>
        <p:nvSpPr>
          <p:cNvPr id="20483" name="Rectangle 3"/>
          <p:cNvSpPr>
            <a:spLocks noGrp="1" noChangeArrowheads="1"/>
          </p:cNvSpPr>
          <p:nvPr>
            <p:ph type="body" idx="1"/>
          </p:nvPr>
        </p:nvSpPr>
        <p:spPr>
          <a:xfrm>
            <a:off x="228600" y="1600200"/>
            <a:ext cx="9144000" cy="5029200"/>
          </a:xfrm>
        </p:spPr>
        <p:txBody>
          <a:bodyPr>
            <a:normAutofit fontScale="92500" lnSpcReduction="10000"/>
          </a:bodyPr>
          <a:lstStyle/>
          <a:p>
            <a:r>
              <a:rPr lang="en-US"/>
              <a:t>FORTRAN 88 – wasn’t released until 1990 so name was changed to FORTRAN 90.</a:t>
            </a:r>
          </a:p>
          <a:p>
            <a:pPr lvl="1"/>
            <a:r>
              <a:rPr lang="en-US"/>
              <a:t>Free format source code (column independent)</a:t>
            </a:r>
          </a:p>
          <a:p>
            <a:pPr lvl="1"/>
            <a:r>
              <a:rPr lang="en-US"/>
              <a:t>Modern control structures (case &amp; do-while)</a:t>
            </a:r>
          </a:p>
          <a:p>
            <a:pPr lvl="1"/>
            <a:r>
              <a:rPr lang="en-US"/>
              <a:t>Records/structures (derived data types)</a:t>
            </a:r>
          </a:p>
          <a:p>
            <a:pPr lvl="1"/>
            <a:r>
              <a:rPr lang="en-US"/>
              <a:t>Powerful array notation</a:t>
            </a:r>
          </a:p>
          <a:p>
            <a:pPr lvl="1"/>
            <a:r>
              <a:rPr lang="en-US"/>
              <a:t>Dynamic memory allocation</a:t>
            </a:r>
          </a:p>
          <a:p>
            <a:pPr lvl="1"/>
            <a:r>
              <a:rPr lang="en-US"/>
              <a:t>Operator overloading</a:t>
            </a:r>
          </a:p>
          <a:p>
            <a:pPr lvl="1"/>
            <a:r>
              <a:rPr lang="en-US"/>
              <a:t>Keyword argument passing</a:t>
            </a:r>
          </a:p>
          <a:p>
            <a:pPr lvl="1"/>
            <a:r>
              <a:rPr lang="en-US"/>
              <a:t>INTENT (in, out, inout)</a:t>
            </a:r>
          </a:p>
          <a:p>
            <a:pPr lvl="1"/>
            <a:r>
              <a:rPr lang="en-US"/>
              <a:t>Modulels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t>EXAMPLE DO</a:t>
            </a:r>
          </a:p>
        </p:txBody>
      </p:sp>
      <p:sp>
        <p:nvSpPr>
          <p:cNvPr id="46085" name="Text Box 5"/>
          <p:cNvSpPr txBox="1">
            <a:spLocks noChangeArrowheads="1"/>
          </p:cNvSpPr>
          <p:nvPr/>
        </p:nvSpPr>
        <p:spPr bwMode="auto">
          <a:xfrm>
            <a:off x="1752600" y="2133600"/>
            <a:ext cx="6248400" cy="944563"/>
          </a:xfrm>
          <a:prstGeom prst="rect">
            <a:avLst/>
          </a:prstGeom>
          <a:noFill/>
          <a:ln w="9525">
            <a:noFill/>
            <a:miter lim="800000"/>
            <a:headEnd/>
            <a:tailEnd/>
          </a:ln>
          <a:effectLst/>
        </p:spPr>
        <p:txBody>
          <a:bodyPr>
            <a:spAutoFit/>
          </a:bodyPr>
          <a:lstStyle/>
          <a:p>
            <a:pPr>
              <a:spcBef>
                <a:spcPct val="5000"/>
              </a:spcBef>
            </a:pPr>
            <a:r>
              <a:rPr lang="en-US" b="1"/>
              <a:t>        DO 120 K = 3, 10, 2</a:t>
            </a:r>
          </a:p>
          <a:p>
            <a:pPr>
              <a:spcBef>
                <a:spcPct val="5000"/>
              </a:spcBef>
            </a:pPr>
            <a:r>
              <a:rPr lang="en-US" b="1"/>
              <a:t>        PRINT *, “K= “, K</a:t>
            </a:r>
          </a:p>
          <a:p>
            <a:pPr>
              <a:spcBef>
                <a:spcPct val="5000"/>
              </a:spcBef>
            </a:pPr>
            <a:r>
              <a:rPr lang="en-US" b="1"/>
              <a:t>120  CONTINUE</a:t>
            </a:r>
          </a:p>
        </p:txBody>
      </p:sp>
      <p:sp>
        <p:nvSpPr>
          <p:cNvPr id="46086" name="Text Box 6"/>
          <p:cNvSpPr txBox="1">
            <a:spLocks noChangeArrowheads="1"/>
          </p:cNvSpPr>
          <p:nvPr/>
        </p:nvSpPr>
        <p:spPr bwMode="auto">
          <a:xfrm>
            <a:off x="2438400" y="3352800"/>
            <a:ext cx="3962400" cy="366713"/>
          </a:xfrm>
          <a:prstGeom prst="rect">
            <a:avLst/>
          </a:prstGeom>
          <a:noFill/>
          <a:ln w="9525">
            <a:noFill/>
            <a:miter lim="800000"/>
            <a:headEnd/>
            <a:tailEnd/>
          </a:ln>
          <a:effectLst/>
        </p:spPr>
        <p:txBody>
          <a:bodyPr>
            <a:spAutoFit/>
          </a:bodyPr>
          <a:lstStyle/>
          <a:p>
            <a:pPr>
              <a:spcBef>
                <a:spcPct val="50000"/>
              </a:spcBef>
            </a:pPr>
            <a:r>
              <a:rPr lang="en-US" b="1"/>
              <a:t>What prints?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t>EXAMPLE DO</a:t>
            </a:r>
          </a:p>
        </p:txBody>
      </p:sp>
      <p:sp>
        <p:nvSpPr>
          <p:cNvPr id="48131" name="Text Box 3"/>
          <p:cNvSpPr txBox="1">
            <a:spLocks noChangeArrowheads="1"/>
          </p:cNvSpPr>
          <p:nvPr/>
        </p:nvSpPr>
        <p:spPr bwMode="auto">
          <a:xfrm>
            <a:off x="1752600" y="2133600"/>
            <a:ext cx="6248400" cy="944563"/>
          </a:xfrm>
          <a:prstGeom prst="rect">
            <a:avLst/>
          </a:prstGeom>
          <a:noFill/>
          <a:ln w="9525">
            <a:noFill/>
            <a:miter lim="800000"/>
            <a:headEnd/>
            <a:tailEnd/>
          </a:ln>
          <a:effectLst/>
        </p:spPr>
        <p:txBody>
          <a:bodyPr>
            <a:spAutoFit/>
          </a:bodyPr>
          <a:lstStyle/>
          <a:p>
            <a:pPr>
              <a:spcBef>
                <a:spcPct val="5000"/>
              </a:spcBef>
            </a:pPr>
            <a:r>
              <a:rPr lang="en-US" b="1"/>
              <a:t>        DO 120 K = 3, 10, 2</a:t>
            </a:r>
          </a:p>
          <a:p>
            <a:pPr>
              <a:spcBef>
                <a:spcPct val="5000"/>
              </a:spcBef>
            </a:pPr>
            <a:r>
              <a:rPr lang="en-US" b="1"/>
              <a:t>        PRINT *, “K= “, K</a:t>
            </a:r>
          </a:p>
          <a:p>
            <a:pPr>
              <a:spcBef>
                <a:spcPct val="5000"/>
              </a:spcBef>
            </a:pPr>
            <a:r>
              <a:rPr lang="en-US" b="1"/>
              <a:t>120  CONTINUE</a:t>
            </a:r>
          </a:p>
        </p:txBody>
      </p:sp>
      <p:sp>
        <p:nvSpPr>
          <p:cNvPr id="48132" name="Text Box 4"/>
          <p:cNvSpPr txBox="1">
            <a:spLocks noChangeArrowheads="1"/>
          </p:cNvSpPr>
          <p:nvPr/>
        </p:nvSpPr>
        <p:spPr bwMode="auto">
          <a:xfrm>
            <a:off x="2438400" y="3352800"/>
            <a:ext cx="3962400" cy="366713"/>
          </a:xfrm>
          <a:prstGeom prst="rect">
            <a:avLst/>
          </a:prstGeom>
          <a:noFill/>
          <a:ln w="9525">
            <a:noFill/>
            <a:miter lim="800000"/>
            <a:headEnd/>
            <a:tailEnd/>
          </a:ln>
          <a:effectLst/>
        </p:spPr>
        <p:txBody>
          <a:bodyPr>
            <a:spAutoFit/>
          </a:bodyPr>
          <a:lstStyle/>
          <a:p>
            <a:pPr>
              <a:spcBef>
                <a:spcPct val="50000"/>
              </a:spcBef>
            </a:pPr>
            <a:r>
              <a:rPr lang="en-US" b="1"/>
              <a:t>What prints?</a:t>
            </a:r>
          </a:p>
        </p:txBody>
      </p:sp>
      <p:sp>
        <p:nvSpPr>
          <p:cNvPr id="48133" name="Text Box 5"/>
          <p:cNvSpPr txBox="1">
            <a:spLocks noChangeArrowheads="1"/>
          </p:cNvSpPr>
          <p:nvPr/>
        </p:nvSpPr>
        <p:spPr bwMode="auto">
          <a:xfrm>
            <a:off x="2209800" y="4191000"/>
            <a:ext cx="3124200" cy="1604963"/>
          </a:xfrm>
          <a:prstGeom prst="rect">
            <a:avLst/>
          </a:prstGeom>
          <a:noFill/>
          <a:ln w="9525">
            <a:noFill/>
            <a:miter lim="800000"/>
            <a:headEnd/>
            <a:tailEnd/>
          </a:ln>
          <a:effectLst/>
        </p:spPr>
        <p:txBody>
          <a:bodyPr>
            <a:spAutoFit/>
          </a:bodyPr>
          <a:lstStyle/>
          <a:p>
            <a:pPr>
              <a:spcBef>
                <a:spcPct val="50000"/>
              </a:spcBef>
            </a:pPr>
            <a:r>
              <a:rPr lang="en-US" b="1"/>
              <a:t>K=  3</a:t>
            </a:r>
          </a:p>
          <a:p>
            <a:pPr>
              <a:spcBef>
                <a:spcPct val="50000"/>
              </a:spcBef>
            </a:pPr>
            <a:r>
              <a:rPr lang="en-US" b="1"/>
              <a:t>K=  5</a:t>
            </a:r>
          </a:p>
          <a:p>
            <a:pPr>
              <a:spcBef>
                <a:spcPct val="50000"/>
              </a:spcBef>
            </a:pPr>
            <a:r>
              <a:rPr lang="en-US" b="1"/>
              <a:t>K=  7</a:t>
            </a:r>
          </a:p>
          <a:p>
            <a:pPr>
              <a:spcBef>
                <a:spcPct val="50000"/>
              </a:spcBef>
            </a:pPr>
            <a:r>
              <a:rPr lang="en-US" b="1"/>
              <a:t>K=  9</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t>ARITHMETIC OPERATORS</a:t>
            </a:r>
          </a:p>
        </p:txBody>
      </p:sp>
      <p:sp>
        <p:nvSpPr>
          <p:cNvPr id="49155" name="Rectangle 3"/>
          <p:cNvSpPr>
            <a:spLocks noGrp="1" noChangeArrowheads="1"/>
          </p:cNvSpPr>
          <p:nvPr>
            <p:ph type="body" idx="1"/>
          </p:nvPr>
        </p:nvSpPr>
        <p:spPr/>
        <p:txBody>
          <a:bodyPr/>
          <a:lstStyle/>
          <a:p>
            <a:r>
              <a:rPr lang="en-US"/>
              <a:t>*   multiplication</a:t>
            </a:r>
          </a:p>
          <a:p>
            <a:r>
              <a:rPr lang="en-US"/>
              <a:t>/    division</a:t>
            </a:r>
          </a:p>
          <a:p>
            <a:r>
              <a:rPr lang="en-US"/>
              <a:t>+   addition, unary positive</a:t>
            </a:r>
          </a:p>
          <a:p>
            <a:r>
              <a:rPr lang="en-US"/>
              <a:t>-    subtraction, unary negative</a:t>
            </a:r>
          </a:p>
          <a:p>
            <a:r>
              <a:rPr lang="en-US"/>
              <a:t>**  exponentiation</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t>REAL ARITHMETIC</a:t>
            </a:r>
          </a:p>
        </p:txBody>
      </p:sp>
      <p:sp>
        <p:nvSpPr>
          <p:cNvPr id="51203" name="Rectangle 3"/>
          <p:cNvSpPr>
            <a:spLocks noGrp="1" noChangeArrowheads="1"/>
          </p:cNvSpPr>
          <p:nvPr>
            <p:ph type="body" idx="1"/>
          </p:nvPr>
        </p:nvSpPr>
        <p:spPr/>
        <p:txBody>
          <a:bodyPr/>
          <a:lstStyle/>
          <a:p>
            <a:r>
              <a:rPr lang="en-US"/>
              <a:t>Providing all variables and constants in the expression are real, real arithmetic will be carried out as expected, with no decimal places being truncated.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t>INTEGER ARITHMETIC</a:t>
            </a:r>
          </a:p>
        </p:txBody>
      </p:sp>
      <p:sp>
        <p:nvSpPr>
          <p:cNvPr id="52227" name="Rectangle 3"/>
          <p:cNvSpPr>
            <a:spLocks noGrp="1" noChangeArrowheads="1"/>
          </p:cNvSpPr>
          <p:nvPr>
            <p:ph type="body" idx="1"/>
          </p:nvPr>
        </p:nvSpPr>
        <p:spPr>
          <a:xfrm>
            <a:off x="457200" y="1600200"/>
            <a:ext cx="8229600" cy="4953000"/>
          </a:xfrm>
        </p:spPr>
        <p:txBody>
          <a:bodyPr/>
          <a:lstStyle/>
          <a:p>
            <a:r>
              <a:rPr lang="en-US"/>
              <a:t>Providing the expression has all integers, subtraction, addition, multiplication and exponentiation will prove no problem. However integer division is somewhat different than normal division with real values. Integer division ignores the fractional part. Any decimal places are truncated.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t>MIXED-MODE ARITHMETIC</a:t>
            </a:r>
          </a:p>
        </p:txBody>
      </p:sp>
      <p:sp>
        <p:nvSpPr>
          <p:cNvPr id="53251" name="Rectangle 3"/>
          <p:cNvSpPr>
            <a:spLocks noGrp="1" noChangeArrowheads="1"/>
          </p:cNvSpPr>
          <p:nvPr>
            <p:ph type="body" idx="1"/>
          </p:nvPr>
        </p:nvSpPr>
        <p:spPr>
          <a:xfrm>
            <a:off x="457200" y="1600200"/>
            <a:ext cx="8229600" cy="5029200"/>
          </a:xfrm>
        </p:spPr>
        <p:txBody>
          <a:bodyPr/>
          <a:lstStyle/>
          <a:p>
            <a:r>
              <a:rPr lang="en-US"/>
              <a:t>Mixed mode arithmetic is when an expression contains both reals and integers. If ANY of the operands are real then result of the operation will be real. However, mixed mode arithmetic should be used with extreme care. You may think you have a real operand when in reality you have two integer operands.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t>MIXED MODE EXAMPLES</a:t>
            </a:r>
          </a:p>
        </p:txBody>
      </p:sp>
      <p:sp>
        <p:nvSpPr>
          <p:cNvPr id="54275" name="Rectangle 3"/>
          <p:cNvSpPr>
            <a:spLocks noGrp="1" noChangeArrowheads="1"/>
          </p:cNvSpPr>
          <p:nvPr>
            <p:ph type="body" idx="1"/>
          </p:nvPr>
        </p:nvSpPr>
        <p:spPr/>
        <p:txBody>
          <a:bodyPr/>
          <a:lstStyle/>
          <a:p>
            <a:r>
              <a:rPr lang="en-US"/>
              <a:t>5 / 2 * 3.0 =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t>MIXED MODE EXAMPLES</a:t>
            </a:r>
          </a:p>
        </p:txBody>
      </p:sp>
      <p:sp>
        <p:nvSpPr>
          <p:cNvPr id="55299" name="Rectangle 3"/>
          <p:cNvSpPr>
            <a:spLocks noGrp="1" noChangeArrowheads="1"/>
          </p:cNvSpPr>
          <p:nvPr>
            <p:ph type="body" idx="1"/>
          </p:nvPr>
        </p:nvSpPr>
        <p:spPr/>
        <p:txBody>
          <a:bodyPr/>
          <a:lstStyle/>
          <a:p>
            <a:r>
              <a:rPr lang="en-US"/>
              <a:t>5 / 2 * 3.0 =  6.0</a:t>
            </a:r>
          </a:p>
          <a:p>
            <a:r>
              <a:rPr lang="en-US"/>
              <a:t>3.0 * 5 / 2  =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t>MIXED MODE EXAMPLES</a:t>
            </a:r>
          </a:p>
        </p:txBody>
      </p:sp>
      <p:sp>
        <p:nvSpPr>
          <p:cNvPr id="56323" name="Rectangle 3"/>
          <p:cNvSpPr>
            <a:spLocks noGrp="1" noChangeArrowheads="1"/>
          </p:cNvSpPr>
          <p:nvPr>
            <p:ph type="body" idx="1"/>
          </p:nvPr>
        </p:nvSpPr>
        <p:spPr/>
        <p:txBody>
          <a:bodyPr/>
          <a:lstStyle/>
          <a:p>
            <a:r>
              <a:rPr lang="en-US"/>
              <a:t>5 / 2 * 3.0 =  6.0</a:t>
            </a:r>
          </a:p>
          <a:p>
            <a:r>
              <a:rPr lang="en-US"/>
              <a:t>3.0 * 5 / 2  =  7.5</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t>ARITHMETIC FUNCTIONS</a:t>
            </a:r>
          </a:p>
        </p:txBody>
      </p:sp>
      <p:sp>
        <p:nvSpPr>
          <p:cNvPr id="57348" name="Rectangle 4"/>
          <p:cNvSpPr>
            <a:spLocks noGrp="1" noChangeArrowheads="1"/>
          </p:cNvSpPr>
          <p:nvPr>
            <p:ph type="body" sz="half" idx="1"/>
          </p:nvPr>
        </p:nvSpPr>
        <p:spPr/>
        <p:txBody>
          <a:bodyPr/>
          <a:lstStyle/>
          <a:p>
            <a:r>
              <a:rPr lang="en-US" sz="2400"/>
              <a:t>ABS absolute value</a:t>
            </a:r>
          </a:p>
          <a:p>
            <a:r>
              <a:rPr lang="en-US" sz="2400"/>
              <a:t>COS cosine</a:t>
            </a:r>
          </a:p>
          <a:p>
            <a:r>
              <a:rPr lang="en-US" sz="2400"/>
              <a:t>DBL  double</a:t>
            </a:r>
          </a:p>
          <a:p>
            <a:r>
              <a:rPr lang="en-US" sz="2400"/>
              <a:t>DPROD  dp product</a:t>
            </a:r>
          </a:p>
          <a:p>
            <a:r>
              <a:rPr lang="en-US" sz="2400"/>
              <a:t>EXP exponentiation</a:t>
            </a:r>
          </a:p>
          <a:p>
            <a:r>
              <a:rPr lang="en-US" sz="2400"/>
              <a:t>INT  integer</a:t>
            </a:r>
          </a:p>
          <a:p>
            <a:r>
              <a:rPr lang="en-US" sz="2400"/>
              <a:t>LOG  logarithm</a:t>
            </a:r>
          </a:p>
          <a:p>
            <a:r>
              <a:rPr lang="en-US" sz="2400"/>
              <a:t>MAX  max of a list</a:t>
            </a:r>
          </a:p>
        </p:txBody>
      </p:sp>
      <p:sp>
        <p:nvSpPr>
          <p:cNvPr id="57349" name="Rectangle 5"/>
          <p:cNvSpPr>
            <a:spLocks noGrp="1" noChangeArrowheads="1"/>
          </p:cNvSpPr>
          <p:nvPr>
            <p:ph type="body" sz="half" idx="2"/>
          </p:nvPr>
        </p:nvSpPr>
        <p:spPr/>
        <p:txBody>
          <a:bodyPr/>
          <a:lstStyle/>
          <a:p>
            <a:r>
              <a:rPr lang="en-US" sz="2400"/>
              <a:t>MIN  min of a list</a:t>
            </a:r>
          </a:p>
          <a:p>
            <a:r>
              <a:rPr lang="en-US" sz="2400"/>
              <a:t>MOD int division</a:t>
            </a:r>
          </a:p>
          <a:p>
            <a:r>
              <a:rPr lang="en-US" sz="2400"/>
              <a:t>NINT round to int</a:t>
            </a:r>
          </a:p>
          <a:p>
            <a:r>
              <a:rPr lang="en-US" sz="2400"/>
              <a:t>REAL real</a:t>
            </a:r>
          </a:p>
          <a:p>
            <a:r>
              <a:rPr lang="en-US" sz="2400"/>
              <a:t>SIN   sine</a:t>
            </a:r>
          </a:p>
          <a:p>
            <a:r>
              <a:rPr lang="en-US" sz="2400"/>
              <a:t>SQRT  square root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FORmula TRANslation</a:t>
            </a:r>
          </a:p>
        </p:txBody>
      </p:sp>
      <p:sp>
        <p:nvSpPr>
          <p:cNvPr id="21507" name="Rectangle 3"/>
          <p:cNvSpPr>
            <a:spLocks noGrp="1" noChangeArrowheads="1"/>
          </p:cNvSpPr>
          <p:nvPr>
            <p:ph type="body" idx="1"/>
          </p:nvPr>
        </p:nvSpPr>
        <p:spPr>
          <a:xfrm>
            <a:off x="457200" y="1600200"/>
            <a:ext cx="9144000" cy="5029200"/>
          </a:xfrm>
        </p:spPr>
        <p:txBody>
          <a:bodyPr/>
          <a:lstStyle/>
          <a:p>
            <a:r>
              <a:rPr lang="en-US"/>
              <a:t>FORTRAN 95 </a:t>
            </a:r>
          </a:p>
          <a:p>
            <a:pPr lvl="1"/>
            <a:r>
              <a:rPr lang="en-US"/>
              <a:t>FORALL</a:t>
            </a:r>
          </a:p>
          <a:p>
            <a:pPr lvl="1"/>
            <a:r>
              <a:rPr lang="en-US"/>
              <a:t>Partial nesting of FORALL and WHERE</a:t>
            </a:r>
          </a:p>
          <a:p>
            <a:pPr lvl="1"/>
            <a:r>
              <a:rPr lang="en-US"/>
              <a:t>Masked ELSEWHERE</a:t>
            </a:r>
          </a:p>
          <a:p>
            <a:pPr lvl="1"/>
            <a:r>
              <a:rPr lang="en-US"/>
              <a:t>Pure procedures</a:t>
            </a:r>
          </a:p>
          <a:p>
            <a:pPr lvl="1"/>
            <a:r>
              <a:rPr lang="en-US"/>
              <a:t>Elemental procdures</a:t>
            </a:r>
          </a:p>
          <a:p>
            <a:pPr lvl="1"/>
            <a:r>
              <a:rPr lang="en-US"/>
              <a:t>Revised MINLOC and MAXLOC</a:t>
            </a:r>
          </a:p>
          <a:p>
            <a:pPr lvl="1"/>
            <a:r>
              <a:rPr lang="en-US"/>
              <a:t>Extensions to CEILING and FLOOR</a:t>
            </a:r>
          </a:p>
          <a:p>
            <a:pPr lvl="1"/>
            <a:r>
              <a:rPr lang="en-US"/>
              <a:t>Various other improvements.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t>Input Output Statements</a:t>
            </a:r>
          </a:p>
        </p:txBody>
      </p:sp>
      <p:sp>
        <p:nvSpPr>
          <p:cNvPr id="59395" name="Rectangle 3"/>
          <p:cNvSpPr>
            <a:spLocks noGrp="1" noChangeArrowheads="1"/>
          </p:cNvSpPr>
          <p:nvPr>
            <p:ph type="body" idx="1"/>
          </p:nvPr>
        </p:nvSpPr>
        <p:spPr/>
        <p:txBody>
          <a:bodyPr/>
          <a:lstStyle/>
          <a:p>
            <a:r>
              <a:rPr lang="en-US"/>
              <a:t>READ</a:t>
            </a:r>
          </a:p>
          <a:p>
            <a:r>
              <a:rPr lang="en-US"/>
              <a:t>WRITE</a:t>
            </a:r>
          </a:p>
          <a:p>
            <a:r>
              <a:rPr lang="en-US"/>
              <a:t>PRINT</a:t>
            </a:r>
          </a:p>
          <a:p>
            <a:r>
              <a:rPr lang="en-US"/>
              <a:t>FORMAT CONTROLS IN SEPARATE STATEMENT</a:t>
            </a:r>
          </a:p>
          <a:p>
            <a:r>
              <a:rPr lang="en-US"/>
              <a:t>UNIT NUMBERS TO DIRECT IN/OUT</a:t>
            </a:r>
          </a:p>
          <a:p>
            <a:r>
              <a:rPr lang="en-US"/>
              <a:t>UNFORMATTED * FOR EASE OF USE.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t>READ * / PRINT *</a:t>
            </a:r>
          </a:p>
        </p:txBody>
      </p:sp>
      <p:sp>
        <p:nvSpPr>
          <p:cNvPr id="60419" name="Rectangle 3"/>
          <p:cNvSpPr>
            <a:spLocks noGrp="1" noChangeArrowheads="1"/>
          </p:cNvSpPr>
          <p:nvPr>
            <p:ph type="body" idx="1"/>
          </p:nvPr>
        </p:nvSpPr>
        <p:spPr/>
        <p:txBody>
          <a:bodyPr/>
          <a:lstStyle/>
          <a:p>
            <a:pPr>
              <a:lnSpc>
                <a:spcPct val="90000"/>
              </a:lnSpc>
            </a:pPr>
            <a:r>
              <a:rPr lang="en-US"/>
              <a:t>ASSUMES A UNIT (KEY BOARD)</a:t>
            </a:r>
          </a:p>
          <a:p>
            <a:pPr>
              <a:lnSpc>
                <a:spcPct val="90000"/>
              </a:lnSpc>
            </a:pPr>
            <a:r>
              <a:rPr lang="en-US"/>
              <a:t>ASSUMES A FORMAT (TYPE CONTROLLED)</a:t>
            </a:r>
          </a:p>
          <a:p>
            <a:pPr>
              <a:lnSpc>
                <a:spcPct val="90000"/>
              </a:lnSpc>
            </a:pPr>
            <a:r>
              <a:rPr lang="en-US"/>
              <a:t>E.G.</a:t>
            </a:r>
          </a:p>
          <a:p>
            <a:pPr lvl="1">
              <a:lnSpc>
                <a:spcPct val="90000"/>
              </a:lnSpc>
            </a:pPr>
            <a:r>
              <a:rPr lang="en-US"/>
              <a:t>INTEGER A,B,C</a:t>
            </a:r>
          </a:p>
          <a:p>
            <a:pPr lvl="1">
              <a:lnSpc>
                <a:spcPct val="90000"/>
              </a:lnSpc>
            </a:pPr>
            <a:r>
              <a:rPr lang="en-US"/>
              <a:t>READ * A,B,C</a:t>
            </a:r>
          </a:p>
          <a:p>
            <a:pPr lvl="1">
              <a:lnSpc>
                <a:spcPct val="90000"/>
              </a:lnSpc>
            </a:pPr>
            <a:r>
              <a:rPr lang="en-US"/>
              <a:t>PRINT * A,B,C</a:t>
            </a:r>
          </a:p>
          <a:p>
            <a:pPr lvl="1">
              <a:lnSpc>
                <a:spcPct val="90000"/>
              </a:lnSpc>
              <a:buFont typeface="Wingdings" pitchFamily="2" charset="2"/>
              <a:buNone/>
            </a:pPr>
            <a:r>
              <a:rPr lang="en-US"/>
              <a:t>1 13 15    </a:t>
            </a:r>
            <a:r>
              <a:rPr lang="en-US">
                <a:sym typeface="Wingdings" pitchFamily="2" charset="2"/>
              </a:rPr>
              <a:t> input </a:t>
            </a:r>
            <a:endParaRPr lang="en-US"/>
          </a:p>
          <a:p>
            <a:pPr lvl="1">
              <a:lnSpc>
                <a:spcPct val="90000"/>
              </a:lnSpc>
              <a:buFont typeface="Wingdings" pitchFamily="2" charset="2"/>
              <a:buNone/>
            </a:pPr>
            <a:r>
              <a:rPr lang="en-US"/>
              <a:t> 1 13 15   </a:t>
            </a:r>
            <a:r>
              <a:rPr lang="en-US">
                <a:sym typeface="Wingdings" pitchFamily="2" charset="2"/>
              </a:rPr>
              <a:t> output</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t>READ * / PRINT * (cont.)</a:t>
            </a:r>
          </a:p>
        </p:txBody>
      </p:sp>
      <p:sp>
        <p:nvSpPr>
          <p:cNvPr id="61443" name="Rectangle 3"/>
          <p:cNvSpPr>
            <a:spLocks noGrp="1" noChangeArrowheads="1"/>
          </p:cNvSpPr>
          <p:nvPr>
            <p:ph type="body" idx="1"/>
          </p:nvPr>
        </p:nvSpPr>
        <p:spPr/>
        <p:txBody>
          <a:bodyPr/>
          <a:lstStyle/>
          <a:p>
            <a:r>
              <a:rPr lang="en-US"/>
              <a:t>INTEGER A,C</a:t>
            </a:r>
          </a:p>
          <a:p>
            <a:r>
              <a:rPr lang="en-US"/>
              <a:t>REAL B</a:t>
            </a:r>
          </a:p>
          <a:p>
            <a:r>
              <a:rPr lang="en-US"/>
              <a:t>READ * A,B,C</a:t>
            </a:r>
          </a:p>
          <a:p>
            <a:r>
              <a:rPr lang="en-US"/>
              <a:t>PRINT * A,B,C</a:t>
            </a:r>
          </a:p>
          <a:p>
            <a:r>
              <a:rPr lang="en-US"/>
              <a:t>12 4.5 -18     </a:t>
            </a:r>
            <a:r>
              <a:rPr lang="en-US">
                <a:sym typeface="Wingdings" pitchFamily="2" charset="2"/>
              </a:rPr>
              <a:t> input</a:t>
            </a:r>
            <a:endParaRPr lang="en-US"/>
          </a:p>
          <a:p>
            <a:r>
              <a:rPr lang="en-US"/>
              <a:t> 12  4.5 -18   </a:t>
            </a:r>
            <a:r>
              <a:rPr lang="en-US">
                <a:sym typeface="Wingdings" pitchFamily="2" charset="2"/>
              </a:rPr>
              <a:t> output</a:t>
            </a:r>
            <a:endParaRPr lang="en-US"/>
          </a:p>
          <a:p>
            <a:r>
              <a:rPr lang="en-US"/>
              <a:t>Pretty straight forward!</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t>Formatted I/O</a:t>
            </a:r>
          </a:p>
        </p:txBody>
      </p:sp>
      <p:sp>
        <p:nvSpPr>
          <p:cNvPr id="62467" name="Rectangle 3"/>
          <p:cNvSpPr>
            <a:spLocks noGrp="1" noChangeArrowheads="1"/>
          </p:cNvSpPr>
          <p:nvPr>
            <p:ph type="body" idx="1"/>
          </p:nvPr>
        </p:nvSpPr>
        <p:spPr/>
        <p:txBody>
          <a:bodyPr/>
          <a:lstStyle/>
          <a:p>
            <a:r>
              <a:rPr lang="en-US"/>
              <a:t>Add a FORMAT statement</a:t>
            </a:r>
          </a:p>
          <a:p>
            <a:pPr lvl="1"/>
            <a:r>
              <a:rPr lang="en-US"/>
              <a:t>Usually in a separate statement</a:t>
            </a:r>
          </a:p>
          <a:p>
            <a:pPr lvl="1"/>
            <a:r>
              <a:rPr lang="en-US"/>
              <a:t>         I = 128</a:t>
            </a:r>
          </a:p>
          <a:p>
            <a:pPr lvl="1"/>
            <a:r>
              <a:rPr lang="en-US"/>
              <a:t>         PRINT 9000, I</a:t>
            </a:r>
          </a:p>
          <a:p>
            <a:pPr lvl="1"/>
            <a:r>
              <a:rPr lang="en-US"/>
              <a:t> 9000 FORMAT(1X, ‘I = ‘, I8)</a:t>
            </a:r>
          </a:p>
          <a:p>
            <a:pPr lvl="1"/>
            <a:r>
              <a:rPr lang="en-US"/>
              <a:t>     I =       128   </a:t>
            </a:r>
            <a:r>
              <a:rPr lang="en-US">
                <a:sym typeface="Wingdings" pitchFamily="2" charset="2"/>
              </a:rPr>
              <a:t> output</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t>Format Codes</a:t>
            </a:r>
          </a:p>
        </p:txBody>
      </p:sp>
      <p:sp>
        <p:nvSpPr>
          <p:cNvPr id="63492" name="Rectangle 4"/>
          <p:cNvSpPr>
            <a:spLocks noGrp="1" noChangeArrowheads="1"/>
          </p:cNvSpPr>
          <p:nvPr>
            <p:ph type="body" sz="half" idx="1"/>
          </p:nvPr>
        </p:nvSpPr>
        <p:spPr/>
        <p:txBody>
          <a:bodyPr/>
          <a:lstStyle/>
          <a:p>
            <a:pPr>
              <a:lnSpc>
                <a:spcPct val="90000"/>
              </a:lnSpc>
            </a:pPr>
            <a:r>
              <a:rPr lang="en-US" sz="2400"/>
              <a:t>A character string</a:t>
            </a:r>
          </a:p>
          <a:p>
            <a:pPr>
              <a:lnSpc>
                <a:spcPct val="90000"/>
              </a:lnSpc>
            </a:pPr>
            <a:r>
              <a:rPr lang="en-US" sz="2400"/>
              <a:t>B blank handling</a:t>
            </a:r>
          </a:p>
          <a:p>
            <a:pPr>
              <a:lnSpc>
                <a:spcPct val="90000"/>
              </a:lnSpc>
            </a:pPr>
            <a:r>
              <a:rPr lang="en-US" sz="2400"/>
              <a:t>D double precision</a:t>
            </a:r>
          </a:p>
          <a:p>
            <a:pPr>
              <a:lnSpc>
                <a:spcPct val="90000"/>
              </a:lnSpc>
            </a:pPr>
            <a:r>
              <a:rPr lang="en-US" sz="2400"/>
              <a:t>E  single precision</a:t>
            </a:r>
          </a:p>
          <a:p>
            <a:pPr>
              <a:lnSpc>
                <a:spcPct val="90000"/>
              </a:lnSpc>
            </a:pPr>
            <a:r>
              <a:rPr lang="en-US" sz="2400"/>
              <a:t>F  single precision</a:t>
            </a:r>
          </a:p>
          <a:p>
            <a:pPr>
              <a:lnSpc>
                <a:spcPct val="90000"/>
              </a:lnSpc>
            </a:pPr>
            <a:r>
              <a:rPr lang="en-US" sz="2400"/>
              <a:t>G  generic (d,f,i,…</a:t>
            </a:r>
          </a:p>
          <a:p>
            <a:pPr>
              <a:lnSpc>
                <a:spcPct val="90000"/>
              </a:lnSpc>
            </a:pPr>
            <a:r>
              <a:rPr lang="en-US" sz="2400"/>
              <a:t>H literal strings</a:t>
            </a:r>
          </a:p>
          <a:p>
            <a:pPr>
              <a:lnSpc>
                <a:spcPct val="90000"/>
              </a:lnSpc>
            </a:pPr>
            <a:r>
              <a:rPr lang="en-US" sz="2400"/>
              <a:t>I  integer</a:t>
            </a:r>
          </a:p>
          <a:p>
            <a:pPr>
              <a:lnSpc>
                <a:spcPct val="90000"/>
              </a:lnSpc>
            </a:pPr>
            <a:r>
              <a:rPr lang="en-US" sz="2400"/>
              <a:t>L  logical values</a:t>
            </a:r>
          </a:p>
        </p:txBody>
      </p:sp>
      <p:sp>
        <p:nvSpPr>
          <p:cNvPr id="63493" name="Rectangle 5"/>
          <p:cNvSpPr>
            <a:spLocks noGrp="1" noChangeArrowheads="1"/>
          </p:cNvSpPr>
          <p:nvPr>
            <p:ph type="body" sz="half" idx="2"/>
          </p:nvPr>
        </p:nvSpPr>
        <p:spPr/>
        <p:txBody>
          <a:bodyPr/>
          <a:lstStyle/>
          <a:p>
            <a:r>
              <a:rPr lang="en-US" sz="2400"/>
              <a:t>P scaling factor</a:t>
            </a:r>
          </a:p>
          <a:p>
            <a:r>
              <a:rPr lang="en-US" sz="2400"/>
              <a:t>S sign control</a:t>
            </a:r>
          </a:p>
          <a:p>
            <a:r>
              <a:rPr lang="en-US" sz="2400"/>
              <a:t>T  tabbing control</a:t>
            </a:r>
          </a:p>
          <a:p>
            <a:r>
              <a:rPr lang="en-US" sz="2400"/>
              <a:t>X  horizontal space</a:t>
            </a:r>
          </a:p>
          <a:p>
            <a:r>
              <a:rPr lang="en-US" sz="2400"/>
              <a:t>Z  hexadecimal</a:t>
            </a:r>
          </a:p>
          <a:p>
            <a:r>
              <a:rPr lang="en-US" sz="2400"/>
              <a:t>/   vertical skipping</a:t>
            </a:r>
          </a:p>
          <a:p>
            <a:r>
              <a:rPr lang="en-US" sz="2400"/>
              <a:t>‘  enclosed literal</a:t>
            </a:r>
          </a:p>
          <a:p>
            <a:r>
              <a:rPr lang="en-US" sz="2400"/>
              <a:t>:  termination</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t>Some Examples</a:t>
            </a:r>
          </a:p>
        </p:txBody>
      </p:sp>
      <p:sp>
        <p:nvSpPr>
          <p:cNvPr id="65539" name="Rectangle 3"/>
          <p:cNvSpPr>
            <a:spLocks noGrp="1" noChangeArrowheads="1"/>
          </p:cNvSpPr>
          <p:nvPr>
            <p:ph type="body" idx="1"/>
          </p:nvPr>
        </p:nvSpPr>
        <p:spPr/>
        <p:txBody>
          <a:bodyPr/>
          <a:lstStyle/>
          <a:p>
            <a:r>
              <a:rPr lang="en-US"/>
              <a:t>100 FORMAT(1X, 3I5)</a:t>
            </a:r>
          </a:p>
          <a:p>
            <a:r>
              <a:rPr lang="en-US"/>
              <a:t>200 FORMAT(1X, F6.2, E12.5)</a:t>
            </a:r>
          </a:p>
          <a:p>
            <a:r>
              <a:rPr lang="en-US"/>
              <a:t>First character is form control</a:t>
            </a:r>
          </a:p>
          <a:p>
            <a:pPr lvl="1"/>
            <a:r>
              <a:rPr lang="en-US"/>
              <a:t>‘ ‘ (blank) skip one line before printing</a:t>
            </a:r>
          </a:p>
          <a:p>
            <a:pPr lvl="1"/>
            <a:r>
              <a:rPr lang="en-US"/>
              <a:t>‘1’ (one) skip one page before printing</a:t>
            </a:r>
          </a:p>
          <a:p>
            <a:pPr lvl="1"/>
            <a:r>
              <a:rPr lang="en-US"/>
              <a:t>(the 8 inch listing story)</a:t>
            </a:r>
          </a:p>
          <a:p>
            <a:pPr lvl="1"/>
            <a:r>
              <a:rPr lang="en-US"/>
              <a:t>‘0’ (zero) double space</a:t>
            </a:r>
          </a:p>
          <a:p>
            <a:pPr lvl="1"/>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t>Spacing</a:t>
            </a:r>
          </a:p>
        </p:txBody>
      </p:sp>
      <p:sp>
        <p:nvSpPr>
          <p:cNvPr id="66563" name="Rectangle 3"/>
          <p:cNvSpPr>
            <a:spLocks noGrp="1" noChangeArrowheads="1"/>
          </p:cNvSpPr>
          <p:nvPr>
            <p:ph type="body" idx="1"/>
          </p:nvPr>
        </p:nvSpPr>
        <p:spPr>
          <a:xfrm>
            <a:off x="457200" y="1600200"/>
            <a:ext cx="8229600" cy="5257800"/>
          </a:xfrm>
        </p:spPr>
        <p:txBody>
          <a:bodyPr/>
          <a:lstStyle/>
          <a:p>
            <a:r>
              <a:rPr lang="en-US"/>
              <a:t>Depends on the type of conversion.</a:t>
            </a:r>
          </a:p>
          <a:p>
            <a:r>
              <a:rPr lang="en-US"/>
              <a:t>E.g. A format</a:t>
            </a:r>
          </a:p>
          <a:p>
            <a:pPr lvl="1"/>
            <a:r>
              <a:rPr lang="en-US"/>
              <a:t>If the field width is shorter than the number of characters stored in the variable, characters are truncated on the right.</a:t>
            </a:r>
          </a:p>
          <a:p>
            <a:pPr lvl="1"/>
            <a:r>
              <a:rPr lang="en-US"/>
              <a:t>If the field width is longer than the number of characters stored in the variable, the field is padded on the left with blank characters.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t>Sub Programs</a:t>
            </a:r>
          </a:p>
        </p:txBody>
      </p:sp>
      <p:sp>
        <p:nvSpPr>
          <p:cNvPr id="67587" name="Rectangle 3"/>
          <p:cNvSpPr>
            <a:spLocks noGrp="1" noChangeArrowheads="1"/>
          </p:cNvSpPr>
          <p:nvPr>
            <p:ph type="body" idx="1"/>
          </p:nvPr>
        </p:nvSpPr>
        <p:spPr/>
        <p:txBody>
          <a:bodyPr/>
          <a:lstStyle/>
          <a:p>
            <a:r>
              <a:rPr lang="en-US"/>
              <a:t>      SUBROUTINE SAMPLE(R,S,X,Y)</a:t>
            </a:r>
          </a:p>
          <a:p>
            <a:r>
              <a:rPr lang="en-US"/>
              <a:t>      INTEGER R,S</a:t>
            </a:r>
          </a:p>
          <a:p>
            <a:r>
              <a:rPr lang="en-US"/>
              <a:t>      REAL X,Y</a:t>
            </a:r>
          </a:p>
          <a:p>
            <a:r>
              <a:rPr lang="en-US"/>
              <a:t>      … body of subroutine</a:t>
            </a:r>
          </a:p>
          <a:p>
            <a:r>
              <a:rPr lang="en-US"/>
              <a:t>      RETURN</a:t>
            </a:r>
          </a:p>
          <a:p>
            <a:r>
              <a:rPr lang="en-US"/>
              <a:t>      END</a:t>
            </a:r>
          </a:p>
          <a:p>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t>Function </a:t>
            </a:r>
          </a:p>
        </p:txBody>
      </p:sp>
      <p:sp>
        <p:nvSpPr>
          <p:cNvPr id="68611" name="Rectangle 3"/>
          <p:cNvSpPr>
            <a:spLocks noGrp="1" noChangeArrowheads="1"/>
          </p:cNvSpPr>
          <p:nvPr>
            <p:ph type="body" idx="1"/>
          </p:nvPr>
        </p:nvSpPr>
        <p:spPr/>
        <p:txBody>
          <a:bodyPr/>
          <a:lstStyle/>
          <a:p>
            <a:r>
              <a:rPr lang="en-US"/>
              <a:t>      INTEGER FUNCTION TEST(T,U,V)</a:t>
            </a:r>
          </a:p>
          <a:p>
            <a:r>
              <a:rPr lang="en-US"/>
              <a:t>      REAL T,U</a:t>
            </a:r>
          </a:p>
          <a:p>
            <a:r>
              <a:rPr lang="en-US"/>
              <a:t>      LOGICAL V</a:t>
            </a:r>
          </a:p>
          <a:p>
            <a:r>
              <a:rPr lang="en-US"/>
              <a:t>      … body of function</a:t>
            </a:r>
          </a:p>
          <a:p>
            <a:r>
              <a:rPr lang="en-US"/>
              <a:t>      TEST = 1 + 2</a:t>
            </a:r>
          </a:p>
          <a:p>
            <a:r>
              <a:rPr lang="en-US"/>
              <a:t>      RETURN</a:t>
            </a:r>
          </a:p>
          <a:p>
            <a:r>
              <a:rPr lang="en-US"/>
              <a:t>      END</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a:t>More On Arrays</a:t>
            </a:r>
          </a:p>
        </p:txBody>
      </p:sp>
      <p:sp>
        <p:nvSpPr>
          <p:cNvPr id="74755" name="Rectangle 3"/>
          <p:cNvSpPr>
            <a:spLocks noGrp="1" noChangeArrowheads="1"/>
          </p:cNvSpPr>
          <p:nvPr>
            <p:ph type="body" idx="1"/>
          </p:nvPr>
        </p:nvSpPr>
        <p:spPr/>
        <p:txBody>
          <a:bodyPr/>
          <a:lstStyle/>
          <a:p>
            <a:r>
              <a:rPr lang="en-US"/>
              <a:t>INTEGER ARY(1:10)</a:t>
            </a:r>
          </a:p>
          <a:p>
            <a:r>
              <a:rPr lang="en-US"/>
              <a:t>INTEGER BARY(-5:5)</a:t>
            </a:r>
          </a:p>
          <a:p>
            <a:r>
              <a:rPr lang="en-US"/>
              <a:t>REAL*4 ARY2D(1:4,1:5)</a:t>
            </a:r>
          </a:p>
          <a:p>
            <a:r>
              <a:rPr lang="en-US"/>
              <a:t>REAL*8 MYARY(-2:2,-4:4)</a:t>
            </a:r>
          </a:p>
          <a:p>
            <a:r>
              <a:rPr lang="en-US"/>
              <a:t>INTEGER CUBE(1:3,1:5,1:10)</a:t>
            </a:r>
          </a:p>
          <a:p>
            <a:r>
              <a:rPr lang="en-US"/>
              <a:t>INTEGER MYCUBE(-3:2,-4:2,-3:10)</a:t>
            </a:r>
          </a:p>
          <a:p>
            <a:pPr>
              <a:buFont typeface="Wingdings" pitchFamily="2" charset="2"/>
              <a:buNone/>
            </a:pP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FORmula TRANslation</a:t>
            </a:r>
          </a:p>
        </p:txBody>
      </p:sp>
      <p:sp>
        <p:nvSpPr>
          <p:cNvPr id="22531" name="Rectangle 3"/>
          <p:cNvSpPr>
            <a:spLocks noGrp="1" noChangeArrowheads="1"/>
          </p:cNvSpPr>
          <p:nvPr>
            <p:ph type="body" idx="1"/>
          </p:nvPr>
        </p:nvSpPr>
        <p:spPr>
          <a:xfrm>
            <a:off x="304800" y="1524000"/>
            <a:ext cx="9144000" cy="5029200"/>
          </a:xfrm>
        </p:spPr>
        <p:txBody>
          <a:bodyPr/>
          <a:lstStyle/>
          <a:p>
            <a:pPr>
              <a:buFont typeface="Wingdings" pitchFamily="2" charset="2"/>
              <a:buNone/>
            </a:pPr>
            <a:endParaRPr lang="en-US"/>
          </a:p>
          <a:p>
            <a:r>
              <a:rPr lang="en-US"/>
              <a:t>My first FORTRAN book was plain original FORTRAN.</a:t>
            </a:r>
          </a:p>
          <a:p>
            <a:r>
              <a:rPr lang="en-US"/>
              <a:t>Shortly, it became FORTRAN II and I began programming on an IBM 1620 card based machine. (circa 1963 at Whitman College in Walla Walla, WA)</a:t>
            </a:r>
          </a:p>
          <a:p>
            <a:r>
              <a:rPr lang="en-US"/>
              <a:t>First actual program was a correlation coefficient calculation.</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t>Passing Arrays As Parameters</a:t>
            </a:r>
          </a:p>
        </p:txBody>
      </p:sp>
      <p:sp>
        <p:nvSpPr>
          <p:cNvPr id="75780" name="Rectangle 4"/>
          <p:cNvSpPr>
            <a:spLocks noGrp="1" noChangeArrowheads="1"/>
          </p:cNvSpPr>
          <p:nvPr>
            <p:ph type="body" sz="half" idx="1"/>
          </p:nvPr>
        </p:nvSpPr>
        <p:spPr/>
        <p:txBody>
          <a:bodyPr/>
          <a:lstStyle/>
          <a:p>
            <a:r>
              <a:rPr lang="en-US" sz="2400"/>
              <a:t>INTEGER X(10)</a:t>
            </a:r>
          </a:p>
          <a:p>
            <a:r>
              <a:rPr lang="en-US" sz="2400"/>
              <a:t>CALL SUB1(X)</a:t>
            </a:r>
          </a:p>
        </p:txBody>
      </p:sp>
      <p:sp>
        <p:nvSpPr>
          <p:cNvPr id="75781" name="Rectangle 5"/>
          <p:cNvSpPr>
            <a:spLocks noGrp="1" noChangeArrowheads="1"/>
          </p:cNvSpPr>
          <p:nvPr>
            <p:ph type="body" sz="half" idx="2"/>
          </p:nvPr>
        </p:nvSpPr>
        <p:spPr/>
        <p:txBody>
          <a:bodyPr/>
          <a:lstStyle/>
          <a:p>
            <a:r>
              <a:rPr lang="en-US" sz="2400"/>
              <a:t>SUBROUTINE SUB1(A)</a:t>
            </a:r>
          </a:p>
          <a:p>
            <a:r>
              <a:rPr lang="en-US" sz="2400"/>
              <a:t>INTEGER A(10)</a:t>
            </a:r>
          </a:p>
          <a:p>
            <a:r>
              <a:rPr lang="en-US" sz="2400"/>
              <a:t>A(1) IS SAME AS X(1)</a:t>
            </a:r>
          </a:p>
          <a:p>
            <a:endParaRPr lang="en-US" sz="24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a:t>Passing Arrays As Parameters</a:t>
            </a:r>
          </a:p>
        </p:txBody>
      </p:sp>
      <p:sp>
        <p:nvSpPr>
          <p:cNvPr id="77827" name="Rectangle 3"/>
          <p:cNvSpPr>
            <a:spLocks noGrp="1" noChangeArrowheads="1"/>
          </p:cNvSpPr>
          <p:nvPr>
            <p:ph type="body" sz="half" idx="1"/>
          </p:nvPr>
        </p:nvSpPr>
        <p:spPr/>
        <p:txBody>
          <a:bodyPr/>
          <a:lstStyle/>
          <a:p>
            <a:r>
              <a:rPr lang="en-US" sz="2400"/>
              <a:t>INTEGER X(10)</a:t>
            </a:r>
          </a:p>
          <a:p>
            <a:r>
              <a:rPr lang="en-US" sz="2400"/>
              <a:t>CALL SUB2(X)</a:t>
            </a:r>
          </a:p>
        </p:txBody>
      </p:sp>
      <p:sp>
        <p:nvSpPr>
          <p:cNvPr id="77828" name="Rectangle 4"/>
          <p:cNvSpPr>
            <a:spLocks noGrp="1" noChangeArrowheads="1"/>
          </p:cNvSpPr>
          <p:nvPr>
            <p:ph type="body" sz="half" idx="2"/>
          </p:nvPr>
        </p:nvSpPr>
        <p:spPr/>
        <p:txBody>
          <a:bodyPr/>
          <a:lstStyle/>
          <a:p>
            <a:r>
              <a:rPr lang="en-US" sz="2400"/>
              <a:t>SUBROUTINE SUB2(B)</a:t>
            </a:r>
          </a:p>
          <a:p>
            <a:r>
              <a:rPr lang="en-US" sz="2400"/>
              <a:t>INTEGER B(7)</a:t>
            </a:r>
          </a:p>
          <a:p>
            <a:r>
              <a:rPr lang="en-US" sz="2400"/>
              <a:t>B(1) IS SAME AS X(1)</a:t>
            </a:r>
          </a:p>
          <a:p>
            <a:r>
              <a:rPr lang="en-US" sz="2400"/>
              <a:t>CAN REFERENCE FIRST 7 ELEMENTS OF X.</a:t>
            </a:r>
          </a:p>
          <a:p>
            <a:endParaRPr lang="en-US" sz="24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a:t>Passing Arrays As Parameters</a:t>
            </a:r>
          </a:p>
        </p:txBody>
      </p:sp>
      <p:sp>
        <p:nvSpPr>
          <p:cNvPr id="78851" name="Rectangle 3"/>
          <p:cNvSpPr>
            <a:spLocks noGrp="1" noChangeArrowheads="1"/>
          </p:cNvSpPr>
          <p:nvPr>
            <p:ph type="body" sz="half" idx="1"/>
          </p:nvPr>
        </p:nvSpPr>
        <p:spPr/>
        <p:txBody>
          <a:bodyPr/>
          <a:lstStyle/>
          <a:p>
            <a:r>
              <a:rPr lang="en-US" sz="2400"/>
              <a:t>INTEGER X(10)</a:t>
            </a:r>
          </a:p>
          <a:p>
            <a:r>
              <a:rPr lang="en-US" sz="2400"/>
              <a:t>CALL SUB3(X(3))</a:t>
            </a:r>
          </a:p>
        </p:txBody>
      </p:sp>
      <p:sp>
        <p:nvSpPr>
          <p:cNvPr id="78852" name="Rectangle 4"/>
          <p:cNvSpPr>
            <a:spLocks noGrp="1" noChangeArrowheads="1"/>
          </p:cNvSpPr>
          <p:nvPr>
            <p:ph type="body" sz="half" idx="2"/>
          </p:nvPr>
        </p:nvSpPr>
        <p:spPr/>
        <p:txBody>
          <a:bodyPr/>
          <a:lstStyle/>
          <a:p>
            <a:r>
              <a:rPr lang="en-US" sz="2400"/>
              <a:t>SUBROUTINE SUB3(C)</a:t>
            </a:r>
          </a:p>
          <a:p>
            <a:r>
              <a:rPr lang="en-US" sz="2400"/>
              <a:t>INTEGER C(4)</a:t>
            </a:r>
          </a:p>
          <a:p>
            <a:r>
              <a:rPr lang="en-US" sz="2400"/>
              <a:t>C(1) IS SAME AS X(3)</a:t>
            </a:r>
          </a:p>
          <a:p>
            <a:r>
              <a:rPr lang="en-US" sz="2400"/>
              <a:t>CAN REFERENCE 4  ELEMENTS OF X.</a:t>
            </a:r>
          </a:p>
          <a:p>
            <a:endParaRPr lang="en-US" sz="24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a:t>Passing Arrays As Parameters</a:t>
            </a:r>
          </a:p>
        </p:txBody>
      </p:sp>
      <p:sp>
        <p:nvSpPr>
          <p:cNvPr id="79875" name="Rectangle 3"/>
          <p:cNvSpPr>
            <a:spLocks noGrp="1" noChangeArrowheads="1"/>
          </p:cNvSpPr>
          <p:nvPr>
            <p:ph type="body" sz="half" idx="1"/>
          </p:nvPr>
        </p:nvSpPr>
        <p:spPr/>
        <p:txBody>
          <a:bodyPr/>
          <a:lstStyle/>
          <a:p>
            <a:r>
              <a:rPr lang="en-US" sz="2400"/>
              <a:t>INTEGER R(2,3)</a:t>
            </a:r>
          </a:p>
          <a:p>
            <a:r>
              <a:rPr lang="en-US" sz="2400"/>
              <a:t>CALL SUB4(R)</a:t>
            </a:r>
          </a:p>
        </p:txBody>
      </p:sp>
      <p:sp>
        <p:nvSpPr>
          <p:cNvPr id="79876" name="Rectangle 4"/>
          <p:cNvSpPr>
            <a:spLocks noGrp="1" noChangeArrowheads="1"/>
          </p:cNvSpPr>
          <p:nvPr>
            <p:ph type="body" sz="half" idx="2"/>
          </p:nvPr>
        </p:nvSpPr>
        <p:spPr/>
        <p:txBody>
          <a:bodyPr/>
          <a:lstStyle/>
          <a:p>
            <a:r>
              <a:rPr lang="en-US" sz="2400"/>
              <a:t>SUBROUTINE SUB4(T)</a:t>
            </a:r>
          </a:p>
          <a:p>
            <a:r>
              <a:rPr lang="en-US" sz="2400"/>
              <a:t>INTEGER T(2,3)</a:t>
            </a:r>
          </a:p>
          <a:p>
            <a:r>
              <a:rPr lang="en-US" sz="2400"/>
              <a:t>T(1,1) IS SAME AS R(1,1)</a:t>
            </a:r>
          </a:p>
          <a:p>
            <a:r>
              <a:rPr lang="en-US" sz="2400"/>
              <a:t>CAN REFERENCE ALL 6  ELEMENTS OF R.</a:t>
            </a:r>
          </a:p>
          <a:p>
            <a:endParaRPr lang="en-US" sz="240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t>Passing Arrays As Parameters</a:t>
            </a:r>
          </a:p>
        </p:txBody>
      </p:sp>
      <p:sp>
        <p:nvSpPr>
          <p:cNvPr id="80899" name="Rectangle 3"/>
          <p:cNvSpPr>
            <a:spLocks noGrp="1" noChangeArrowheads="1"/>
          </p:cNvSpPr>
          <p:nvPr>
            <p:ph type="body" sz="half" idx="1"/>
          </p:nvPr>
        </p:nvSpPr>
        <p:spPr/>
        <p:txBody>
          <a:bodyPr/>
          <a:lstStyle/>
          <a:p>
            <a:r>
              <a:rPr lang="en-US" sz="2400"/>
              <a:t>INTEGER R(2,3)</a:t>
            </a:r>
          </a:p>
          <a:p>
            <a:r>
              <a:rPr lang="en-US" sz="2400"/>
              <a:t>CALL SUB5(R)</a:t>
            </a:r>
          </a:p>
        </p:txBody>
      </p:sp>
      <p:sp>
        <p:nvSpPr>
          <p:cNvPr id="80900" name="Rectangle 4"/>
          <p:cNvSpPr>
            <a:spLocks noGrp="1" noChangeArrowheads="1"/>
          </p:cNvSpPr>
          <p:nvPr>
            <p:ph type="body" sz="half" idx="2"/>
          </p:nvPr>
        </p:nvSpPr>
        <p:spPr>
          <a:xfrm>
            <a:off x="4648200" y="1600200"/>
            <a:ext cx="4038600" cy="5257800"/>
          </a:xfrm>
        </p:spPr>
        <p:txBody>
          <a:bodyPr/>
          <a:lstStyle/>
          <a:p>
            <a:r>
              <a:rPr lang="en-US" sz="2400"/>
              <a:t>SUBROUTINE SUB5(U)</a:t>
            </a:r>
          </a:p>
          <a:p>
            <a:r>
              <a:rPr lang="en-US" sz="2400"/>
              <a:t>INTEGER U(3,2)</a:t>
            </a:r>
          </a:p>
          <a:p>
            <a:r>
              <a:rPr lang="en-US" sz="2400"/>
              <a:t>U(1,1) IS SAME AS R(1,1)</a:t>
            </a:r>
          </a:p>
          <a:p>
            <a:r>
              <a:rPr lang="en-US" sz="2400"/>
              <a:t>CAN REFERENCE ALL 6  ELEMENTS OF R.</a:t>
            </a:r>
          </a:p>
          <a:p>
            <a:r>
              <a:rPr lang="en-US" sz="2400"/>
              <a:t>U(1,1)=R(1,1)</a:t>
            </a:r>
          </a:p>
          <a:p>
            <a:r>
              <a:rPr lang="en-US" sz="2400"/>
              <a:t>U(2,1)=R(2,1)</a:t>
            </a:r>
          </a:p>
          <a:p>
            <a:r>
              <a:rPr lang="en-US" sz="2400"/>
              <a:t>U(3,1)=R(1,2)</a:t>
            </a:r>
          </a:p>
          <a:p>
            <a:r>
              <a:rPr lang="en-US" sz="2400"/>
              <a:t>U(1,2)=R(2,2)</a:t>
            </a:r>
          </a:p>
          <a:p>
            <a:r>
              <a:rPr lang="en-US" sz="2400"/>
              <a:t>U(2,2)=R(1,3)</a:t>
            </a:r>
          </a:p>
          <a:p>
            <a:r>
              <a:rPr lang="en-US" sz="2400"/>
              <a:t>U(3,1)=R(2,3)</a:t>
            </a:r>
          </a:p>
          <a:p>
            <a:endParaRPr lang="en-US" sz="240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a:t>Passing Arrays As Parameters</a:t>
            </a:r>
          </a:p>
        </p:txBody>
      </p:sp>
      <p:sp>
        <p:nvSpPr>
          <p:cNvPr id="81923" name="Rectangle 3"/>
          <p:cNvSpPr>
            <a:spLocks noGrp="1" noChangeArrowheads="1"/>
          </p:cNvSpPr>
          <p:nvPr>
            <p:ph type="body" sz="half" idx="1"/>
          </p:nvPr>
        </p:nvSpPr>
        <p:spPr/>
        <p:txBody>
          <a:bodyPr/>
          <a:lstStyle/>
          <a:p>
            <a:r>
              <a:rPr lang="en-US" sz="2400"/>
              <a:t>INTEGER R(2,3)</a:t>
            </a:r>
          </a:p>
          <a:p>
            <a:r>
              <a:rPr lang="en-US" sz="2400"/>
              <a:t>CALL SUB6(R(1,2))</a:t>
            </a:r>
          </a:p>
        </p:txBody>
      </p:sp>
      <p:sp>
        <p:nvSpPr>
          <p:cNvPr id="81924" name="Rectangle 4"/>
          <p:cNvSpPr>
            <a:spLocks noGrp="1" noChangeArrowheads="1"/>
          </p:cNvSpPr>
          <p:nvPr>
            <p:ph type="body" sz="half" idx="2"/>
          </p:nvPr>
        </p:nvSpPr>
        <p:spPr>
          <a:xfrm>
            <a:off x="4648200" y="1600200"/>
            <a:ext cx="4038600" cy="5257800"/>
          </a:xfrm>
        </p:spPr>
        <p:txBody>
          <a:bodyPr/>
          <a:lstStyle/>
          <a:p>
            <a:r>
              <a:rPr lang="en-US" sz="2400"/>
              <a:t>SUBROUTINE SUB6(V)</a:t>
            </a:r>
          </a:p>
          <a:p>
            <a:r>
              <a:rPr lang="en-US" sz="2400"/>
              <a:t>INTEGER V(2)</a:t>
            </a:r>
          </a:p>
          <a:p>
            <a:r>
              <a:rPr lang="en-US" sz="2400"/>
              <a:t>V(1) IS SAME AS R(2,1)</a:t>
            </a:r>
          </a:p>
          <a:p>
            <a:r>
              <a:rPr lang="en-US" sz="2400"/>
              <a:t>V WILL REFERENCE THE 2</a:t>
            </a:r>
            <a:r>
              <a:rPr lang="en-US" sz="2400" baseline="30000"/>
              <a:t>ND</a:t>
            </a:r>
            <a:r>
              <a:rPr lang="en-US" sz="2400"/>
              <a:t> COLUMN OF ARRAY R.</a:t>
            </a:r>
          </a:p>
          <a:p>
            <a:r>
              <a:rPr lang="en-US" sz="2400"/>
              <a:t>V(1)=R(1,2)</a:t>
            </a:r>
          </a:p>
          <a:p>
            <a:r>
              <a:rPr lang="en-US" sz="2400"/>
              <a:t>V(2)=R(2,2)</a:t>
            </a:r>
          </a:p>
          <a:p>
            <a:pPr>
              <a:buFont typeface="Wingdings" pitchFamily="2" charset="2"/>
              <a:buNone/>
            </a:pPr>
            <a:endParaRPr lang="en-US" sz="2400"/>
          </a:p>
          <a:p>
            <a:endParaRPr lang="en-US" sz="240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a:t>Array Name Used Without Subscript</a:t>
            </a:r>
          </a:p>
        </p:txBody>
      </p:sp>
      <p:sp>
        <p:nvSpPr>
          <p:cNvPr id="82947" name="Rectangle 3"/>
          <p:cNvSpPr>
            <a:spLocks noGrp="1" noChangeArrowheads="1"/>
          </p:cNvSpPr>
          <p:nvPr>
            <p:ph type="body" idx="1"/>
          </p:nvPr>
        </p:nvSpPr>
        <p:spPr/>
        <p:txBody>
          <a:bodyPr/>
          <a:lstStyle/>
          <a:p>
            <a:r>
              <a:rPr lang="en-US"/>
              <a:t>In an argument or parameter list</a:t>
            </a:r>
          </a:p>
          <a:p>
            <a:r>
              <a:rPr lang="en-US"/>
              <a:t>In COMMON or type statement</a:t>
            </a:r>
          </a:p>
          <a:p>
            <a:r>
              <a:rPr lang="en-US"/>
              <a:t>In an EQUIVALENCE statement</a:t>
            </a:r>
          </a:p>
          <a:p>
            <a:r>
              <a:rPr lang="en-US"/>
              <a:t>In a DATA statement</a:t>
            </a:r>
          </a:p>
          <a:p>
            <a:r>
              <a:rPr lang="en-US"/>
              <a:t>In the list of an input or output statement</a:t>
            </a:r>
          </a:p>
          <a:p>
            <a:r>
              <a:rPr lang="en-US"/>
              <a:t>As the unit identifier for an internal file in an input or output statement</a:t>
            </a:r>
          </a:p>
          <a:p>
            <a:r>
              <a:rPr lang="en-US"/>
              <a:t>As a format identifier in an input or output statement</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a:t>Assigned GOTO</a:t>
            </a:r>
          </a:p>
        </p:txBody>
      </p:sp>
      <p:sp>
        <p:nvSpPr>
          <p:cNvPr id="83971" name="Rectangle 3"/>
          <p:cNvSpPr>
            <a:spLocks noGrp="1" noChangeArrowheads="1"/>
          </p:cNvSpPr>
          <p:nvPr>
            <p:ph type="body" idx="1"/>
          </p:nvPr>
        </p:nvSpPr>
        <p:spPr/>
        <p:txBody>
          <a:bodyPr/>
          <a:lstStyle/>
          <a:p>
            <a:r>
              <a:rPr lang="en-US"/>
              <a:t>ASSIGN stno TO name</a:t>
            </a:r>
          </a:p>
          <a:p>
            <a:r>
              <a:rPr lang="en-US"/>
              <a:t>GOTO name, (stno1, stno2, … stnok)</a:t>
            </a:r>
          </a:p>
          <a:p>
            <a:pPr>
              <a:buFont typeface="Wingdings" pitchFamily="2" charset="2"/>
              <a:buNone/>
            </a:pPr>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a:t>Call Subroutine</a:t>
            </a:r>
          </a:p>
        </p:txBody>
      </p:sp>
      <p:sp>
        <p:nvSpPr>
          <p:cNvPr id="84995" name="Rectangle 3"/>
          <p:cNvSpPr>
            <a:spLocks noGrp="1" noChangeArrowheads="1"/>
          </p:cNvSpPr>
          <p:nvPr>
            <p:ph type="body" idx="1"/>
          </p:nvPr>
        </p:nvSpPr>
        <p:spPr/>
        <p:txBody>
          <a:bodyPr/>
          <a:lstStyle/>
          <a:p>
            <a:r>
              <a:rPr lang="en-US"/>
              <a:t>CALL name (argument list)</a:t>
            </a:r>
          </a:p>
          <a:p>
            <a:pPr>
              <a:buFont typeface="Wingdings" pitchFamily="2" charset="2"/>
              <a:buNone/>
            </a:pPr>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a:t>Common Statement</a:t>
            </a:r>
          </a:p>
        </p:txBody>
      </p:sp>
      <p:sp>
        <p:nvSpPr>
          <p:cNvPr id="86019" name="Rectangle 3"/>
          <p:cNvSpPr>
            <a:spLocks noGrp="1" noChangeArrowheads="1"/>
          </p:cNvSpPr>
          <p:nvPr>
            <p:ph type="body" idx="1"/>
          </p:nvPr>
        </p:nvSpPr>
        <p:spPr/>
        <p:txBody>
          <a:bodyPr/>
          <a:lstStyle/>
          <a:p>
            <a:r>
              <a:rPr lang="en-US"/>
              <a:t>COMMON /common name/ common list</a:t>
            </a:r>
          </a:p>
          <a:p>
            <a:r>
              <a:rPr lang="en-US"/>
              <a:t>COMMON /SAM/ A,B,C</a:t>
            </a:r>
          </a:p>
          <a:p>
            <a:r>
              <a:rPr lang="en-US"/>
              <a:t>Same statement in main program and in subroutines.</a:t>
            </a:r>
          </a:p>
          <a:p>
            <a:r>
              <a:rPr lang="en-US"/>
              <a:t>Two names for the same thing.</a:t>
            </a:r>
          </a:p>
          <a:p>
            <a:pPr>
              <a:buFont typeface="Wingdings" pitchFamily="2" charset="2"/>
              <a:buNone/>
            </a:pP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Source Format</a:t>
            </a:r>
          </a:p>
        </p:txBody>
      </p:sp>
      <p:sp>
        <p:nvSpPr>
          <p:cNvPr id="16387" name="Rectangle 3"/>
          <p:cNvSpPr>
            <a:spLocks noGrp="1" noChangeArrowheads="1"/>
          </p:cNvSpPr>
          <p:nvPr>
            <p:ph type="body" idx="1"/>
          </p:nvPr>
        </p:nvSpPr>
        <p:spPr/>
        <p:txBody>
          <a:bodyPr/>
          <a:lstStyle/>
          <a:p>
            <a:r>
              <a:rPr lang="en-US"/>
              <a:t>Fixed Source Form</a:t>
            </a:r>
          </a:p>
          <a:p>
            <a:pPr lvl="1"/>
            <a:r>
              <a:rPr lang="en-US"/>
              <a:t>The most compatible with older systems.</a:t>
            </a:r>
          </a:p>
          <a:p>
            <a:pPr lvl="1"/>
            <a:r>
              <a:rPr lang="en-US"/>
              <a:t>Col 1 (C or *) means comment</a:t>
            </a:r>
          </a:p>
          <a:p>
            <a:pPr lvl="1"/>
            <a:r>
              <a:rPr lang="en-US"/>
              <a:t>Col 2 – 5 statement labels</a:t>
            </a:r>
          </a:p>
          <a:p>
            <a:pPr lvl="1"/>
            <a:r>
              <a:rPr lang="en-US"/>
              <a:t>Col 6 Continuation column</a:t>
            </a:r>
          </a:p>
          <a:p>
            <a:pPr lvl="1"/>
            <a:r>
              <a:rPr lang="en-US"/>
              <a:t>Col 7-72 Statements</a:t>
            </a:r>
          </a:p>
          <a:p>
            <a:pPr lvl="1"/>
            <a:r>
              <a:rPr lang="en-US"/>
              <a:t>Col 73-80 Sequence Numbers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a:t>COMPLEX</a:t>
            </a:r>
          </a:p>
        </p:txBody>
      </p:sp>
      <p:sp>
        <p:nvSpPr>
          <p:cNvPr id="87043" name="Rectangle 3"/>
          <p:cNvSpPr>
            <a:spLocks noGrp="1" noChangeArrowheads="1"/>
          </p:cNvSpPr>
          <p:nvPr>
            <p:ph type="body" idx="1"/>
          </p:nvPr>
        </p:nvSpPr>
        <p:spPr/>
        <p:txBody>
          <a:bodyPr/>
          <a:lstStyle/>
          <a:p>
            <a:r>
              <a:rPr lang="en-US"/>
              <a:t>Built in to FORTRAN</a:t>
            </a:r>
          </a:p>
          <a:p>
            <a:r>
              <a:rPr lang="en-US"/>
              <a:t>COMPLEX*8 LIST</a:t>
            </a:r>
          </a:p>
          <a:p>
            <a:r>
              <a:rPr lang="en-US"/>
              <a:t>COMPLEX*16 LIST</a:t>
            </a:r>
          </a:p>
          <a:p>
            <a:pPr>
              <a:buFont typeface="Wingdings" pitchFamily="2" charset="2"/>
              <a:buNone/>
            </a:pPr>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t>Implied Do Loop</a:t>
            </a:r>
          </a:p>
        </p:txBody>
      </p:sp>
      <p:sp>
        <p:nvSpPr>
          <p:cNvPr id="88067" name="Rectangle 3"/>
          <p:cNvSpPr>
            <a:spLocks noGrp="1" noChangeArrowheads="1"/>
          </p:cNvSpPr>
          <p:nvPr>
            <p:ph type="body" idx="1"/>
          </p:nvPr>
        </p:nvSpPr>
        <p:spPr/>
        <p:txBody>
          <a:bodyPr/>
          <a:lstStyle/>
          <a:p>
            <a:r>
              <a:rPr lang="en-US"/>
              <a:t>Used in I/O</a:t>
            </a:r>
          </a:p>
          <a:p>
            <a:r>
              <a:rPr lang="en-US"/>
              <a:t>READ *, N, (PRIME(I), I=1,N)</a:t>
            </a:r>
          </a:p>
          <a:p>
            <a:r>
              <a:rPr lang="en-US"/>
              <a:t>WRITE *, (PRIME(J),J=1,3)</a:t>
            </a:r>
          </a:p>
          <a:p>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a:t>ELSEIF</a:t>
            </a:r>
          </a:p>
        </p:txBody>
      </p:sp>
      <p:sp>
        <p:nvSpPr>
          <p:cNvPr id="89091" name="Rectangle 3"/>
          <p:cNvSpPr>
            <a:spLocks noGrp="1" noChangeArrowheads="1"/>
          </p:cNvSpPr>
          <p:nvPr>
            <p:ph type="body" idx="1"/>
          </p:nvPr>
        </p:nvSpPr>
        <p:spPr/>
        <p:txBody>
          <a:bodyPr/>
          <a:lstStyle/>
          <a:p>
            <a:r>
              <a:rPr lang="en-US"/>
              <a:t>IF (logical expression) THEN</a:t>
            </a:r>
          </a:p>
          <a:p>
            <a:r>
              <a:rPr lang="en-US"/>
              <a:t>   statements s1</a:t>
            </a:r>
          </a:p>
          <a:p>
            <a:r>
              <a:rPr lang="en-US"/>
              <a:t>ELSEIF (logical expression) THEN</a:t>
            </a:r>
          </a:p>
          <a:p>
            <a:r>
              <a:rPr lang="en-US"/>
              <a:t>   statements s2</a:t>
            </a:r>
          </a:p>
          <a:p>
            <a:r>
              <a:rPr lang="en-US"/>
              <a:t>  ELSE</a:t>
            </a:r>
          </a:p>
          <a:p>
            <a:r>
              <a:rPr lang="en-US"/>
              <a:t>    statements s3</a:t>
            </a:r>
          </a:p>
          <a:p>
            <a:r>
              <a:rPr lang="en-US"/>
              <a:t>ENDIF</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t>Equivalence</a:t>
            </a:r>
          </a:p>
        </p:txBody>
      </p:sp>
      <p:sp>
        <p:nvSpPr>
          <p:cNvPr id="90115" name="Rectangle 3"/>
          <p:cNvSpPr>
            <a:spLocks noGrp="1" noChangeArrowheads="1"/>
          </p:cNvSpPr>
          <p:nvPr>
            <p:ph type="body" idx="1"/>
          </p:nvPr>
        </p:nvSpPr>
        <p:spPr/>
        <p:txBody>
          <a:bodyPr/>
          <a:lstStyle/>
          <a:p>
            <a:r>
              <a:rPr lang="en-US"/>
              <a:t>EQUIVALENCE (A,B)</a:t>
            </a:r>
          </a:p>
          <a:p>
            <a:r>
              <a:rPr lang="en-US"/>
              <a:t>Alias naming.</a:t>
            </a:r>
          </a:p>
          <a:p>
            <a:r>
              <a:rPr lang="en-US"/>
              <a:t>INTEGER A(4),B(2),C(2)</a:t>
            </a:r>
          </a:p>
          <a:p>
            <a:r>
              <a:rPr lang="en-US"/>
              <a:t>EQUIVALENCE (A(1),B(1)),(A(3),C(1))</a:t>
            </a:r>
          </a:p>
          <a:p>
            <a:pPr>
              <a:buFont typeface="Wingdings" pitchFamily="2" charset="2"/>
              <a:buNone/>
            </a:pPr>
            <a:endParaRPr lang="en-US"/>
          </a:p>
          <a:p>
            <a:endParaRPr lang="en-US"/>
          </a:p>
          <a:p>
            <a:pPr>
              <a:buFont typeface="Wingdings" pitchFamily="2" charset="2"/>
              <a:buNone/>
            </a:pPr>
            <a:endParaRPr lang="en-US"/>
          </a:p>
        </p:txBody>
      </p:sp>
      <p:sp>
        <p:nvSpPr>
          <p:cNvPr id="90116" name="Rectangle 4"/>
          <p:cNvSpPr>
            <a:spLocks noChangeArrowheads="1"/>
          </p:cNvSpPr>
          <p:nvPr/>
        </p:nvSpPr>
        <p:spPr bwMode="auto">
          <a:xfrm>
            <a:off x="3810000" y="4267200"/>
            <a:ext cx="1676400" cy="1981200"/>
          </a:xfrm>
          <a:prstGeom prst="rect">
            <a:avLst/>
          </a:prstGeom>
          <a:noFill/>
          <a:ln w="38100">
            <a:solidFill>
              <a:schemeClr val="tx1"/>
            </a:solidFill>
            <a:miter lim="800000"/>
            <a:headEnd/>
            <a:tailEnd/>
          </a:ln>
          <a:effectLst/>
        </p:spPr>
        <p:txBody>
          <a:bodyPr wrap="none" anchor="ctr"/>
          <a:lstStyle/>
          <a:p>
            <a:endParaRPr lang="ar-IQ"/>
          </a:p>
        </p:txBody>
      </p:sp>
      <p:sp>
        <p:nvSpPr>
          <p:cNvPr id="90117" name="Line 5"/>
          <p:cNvSpPr>
            <a:spLocks noChangeShapeType="1"/>
          </p:cNvSpPr>
          <p:nvPr/>
        </p:nvSpPr>
        <p:spPr bwMode="auto">
          <a:xfrm>
            <a:off x="3810000" y="5257800"/>
            <a:ext cx="1676400" cy="0"/>
          </a:xfrm>
          <a:prstGeom prst="line">
            <a:avLst/>
          </a:prstGeom>
          <a:noFill/>
          <a:ln w="38100">
            <a:solidFill>
              <a:schemeClr val="tx1"/>
            </a:solidFill>
            <a:round/>
            <a:headEnd/>
            <a:tailEnd/>
          </a:ln>
          <a:effectLst/>
        </p:spPr>
        <p:txBody>
          <a:bodyPr/>
          <a:lstStyle/>
          <a:p>
            <a:endParaRPr lang="ar-IQ"/>
          </a:p>
        </p:txBody>
      </p:sp>
      <p:sp>
        <p:nvSpPr>
          <p:cNvPr id="90118" name="Line 6"/>
          <p:cNvSpPr>
            <a:spLocks noChangeShapeType="1"/>
          </p:cNvSpPr>
          <p:nvPr/>
        </p:nvSpPr>
        <p:spPr bwMode="auto">
          <a:xfrm>
            <a:off x="3810000" y="4724400"/>
            <a:ext cx="1676400" cy="0"/>
          </a:xfrm>
          <a:prstGeom prst="line">
            <a:avLst/>
          </a:prstGeom>
          <a:noFill/>
          <a:ln w="38100">
            <a:solidFill>
              <a:schemeClr val="tx1"/>
            </a:solidFill>
            <a:round/>
            <a:headEnd/>
            <a:tailEnd/>
          </a:ln>
          <a:effectLst/>
        </p:spPr>
        <p:txBody>
          <a:bodyPr/>
          <a:lstStyle/>
          <a:p>
            <a:endParaRPr lang="ar-IQ"/>
          </a:p>
        </p:txBody>
      </p:sp>
      <p:sp>
        <p:nvSpPr>
          <p:cNvPr id="90119" name="Line 7"/>
          <p:cNvSpPr>
            <a:spLocks noChangeShapeType="1"/>
          </p:cNvSpPr>
          <p:nvPr/>
        </p:nvSpPr>
        <p:spPr bwMode="auto">
          <a:xfrm>
            <a:off x="3810000" y="5715000"/>
            <a:ext cx="1676400" cy="0"/>
          </a:xfrm>
          <a:prstGeom prst="line">
            <a:avLst/>
          </a:prstGeom>
          <a:noFill/>
          <a:ln w="38100">
            <a:solidFill>
              <a:schemeClr val="tx1"/>
            </a:solidFill>
            <a:round/>
            <a:headEnd/>
            <a:tailEnd/>
          </a:ln>
          <a:effectLst/>
        </p:spPr>
        <p:txBody>
          <a:bodyPr/>
          <a:lstStyle/>
          <a:p>
            <a:endParaRPr lang="ar-IQ"/>
          </a:p>
        </p:txBody>
      </p:sp>
      <p:sp>
        <p:nvSpPr>
          <p:cNvPr id="90120" name="Text Box 8"/>
          <p:cNvSpPr txBox="1">
            <a:spLocks noChangeArrowheads="1"/>
          </p:cNvSpPr>
          <p:nvPr/>
        </p:nvSpPr>
        <p:spPr bwMode="auto">
          <a:xfrm>
            <a:off x="3048000" y="4343400"/>
            <a:ext cx="1143000" cy="1766888"/>
          </a:xfrm>
          <a:prstGeom prst="rect">
            <a:avLst/>
          </a:prstGeom>
          <a:noFill/>
          <a:ln w="9525">
            <a:noFill/>
            <a:miter lim="800000"/>
            <a:headEnd/>
            <a:tailEnd/>
          </a:ln>
          <a:effectLst/>
        </p:spPr>
        <p:txBody>
          <a:bodyPr>
            <a:spAutoFit/>
          </a:bodyPr>
          <a:lstStyle/>
          <a:p>
            <a:pPr>
              <a:spcBef>
                <a:spcPct val="70000"/>
              </a:spcBef>
            </a:pPr>
            <a:r>
              <a:rPr lang="en-US" b="1"/>
              <a:t>A(1)</a:t>
            </a:r>
          </a:p>
          <a:p>
            <a:pPr>
              <a:spcBef>
                <a:spcPct val="70000"/>
              </a:spcBef>
            </a:pPr>
            <a:r>
              <a:rPr lang="en-US" b="1"/>
              <a:t>A(2)</a:t>
            </a:r>
          </a:p>
          <a:p>
            <a:pPr>
              <a:spcBef>
                <a:spcPct val="70000"/>
              </a:spcBef>
            </a:pPr>
            <a:r>
              <a:rPr lang="en-US" b="1"/>
              <a:t>A(3)</a:t>
            </a:r>
          </a:p>
          <a:p>
            <a:pPr>
              <a:spcBef>
                <a:spcPct val="70000"/>
              </a:spcBef>
            </a:pPr>
            <a:r>
              <a:rPr lang="en-US" b="1"/>
              <a:t>A(4</a:t>
            </a:r>
            <a:r>
              <a:rPr lang="en-US"/>
              <a:t>)</a:t>
            </a:r>
          </a:p>
        </p:txBody>
      </p:sp>
      <p:sp>
        <p:nvSpPr>
          <p:cNvPr id="90121" name="Text Box 9"/>
          <p:cNvSpPr txBox="1">
            <a:spLocks noChangeArrowheads="1"/>
          </p:cNvSpPr>
          <p:nvPr/>
        </p:nvSpPr>
        <p:spPr bwMode="auto">
          <a:xfrm>
            <a:off x="2286000" y="4343400"/>
            <a:ext cx="1143000" cy="1766888"/>
          </a:xfrm>
          <a:prstGeom prst="rect">
            <a:avLst/>
          </a:prstGeom>
          <a:noFill/>
          <a:ln w="9525">
            <a:noFill/>
            <a:miter lim="800000"/>
            <a:headEnd/>
            <a:tailEnd/>
          </a:ln>
          <a:effectLst/>
        </p:spPr>
        <p:txBody>
          <a:bodyPr>
            <a:spAutoFit/>
          </a:bodyPr>
          <a:lstStyle/>
          <a:p>
            <a:pPr>
              <a:spcBef>
                <a:spcPct val="70000"/>
              </a:spcBef>
            </a:pPr>
            <a:r>
              <a:rPr lang="en-US" b="1"/>
              <a:t>B(1)</a:t>
            </a:r>
          </a:p>
          <a:p>
            <a:pPr>
              <a:spcBef>
                <a:spcPct val="70000"/>
              </a:spcBef>
            </a:pPr>
            <a:r>
              <a:rPr lang="en-US" b="1"/>
              <a:t>B(2)</a:t>
            </a:r>
          </a:p>
          <a:p>
            <a:pPr>
              <a:spcBef>
                <a:spcPct val="70000"/>
              </a:spcBef>
            </a:pPr>
            <a:r>
              <a:rPr lang="en-US" b="1"/>
              <a:t>C(1)</a:t>
            </a:r>
          </a:p>
          <a:p>
            <a:pPr>
              <a:spcBef>
                <a:spcPct val="70000"/>
              </a:spcBef>
            </a:pPr>
            <a:r>
              <a:rPr lang="en-US" b="1"/>
              <a:t>C(2</a:t>
            </a:r>
            <a:r>
              <a:rPr lang="en-US"/>
              <a:t>)</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t>A Last FORTRAN Story</a:t>
            </a:r>
          </a:p>
        </p:txBody>
      </p:sp>
      <p:grpSp>
        <p:nvGrpSpPr>
          <p:cNvPr id="2" name="Group 7"/>
          <p:cNvGrpSpPr>
            <a:grpSpLocks/>
          </p:cNvGrpSpPr>
          <p:nvPr/>
        </p:nvGrpSpPr>
        <p:grpSpPr bwMode="auto">
          <a:xfrm>
            <a:off x="3810000" y="1828800"/>
            <a:ext cx="1600200" cy="1905000"/>
            <a:chOff x="2400" y="1152"/>
            <a:chExt cx="1008" cy="1200"/>
          </a:xfrm>
        </p:grpSpPr>
        <p:sp>
          <p:nvSpPr>
            <p:cNvPr id="91140" name="Line 4"/>
            <p:cNvSpPr>
              <a:spLocks noChangeShapeType="1"/>
            </p:cNvSpPr>
            <p:nvPr/>
          </p:nvSpPr>
          <p:spPr bwMode="auto">
            <a:xfrm flipV="1">
              <a:off x="2400" y="1152"/>
              <a:ext cx="0" cy="768"/>
            </a:xfrm>
            <a:prstGeom prst="line">
              <a:avLst/>
            </a:prstGeom>
            <a:noFill/>
            <a:ln w="38100">
              <a:solidFill>
                <a:schemeClr val="tx1"/>
              </a:solidFill>
              <a:round/>
              <a:headEnd/>
              <a:tailEnd/>
            </a:ln>
            <a:effectLst/>
          </p:spPr>
          <p:txBody>
            <a:bodyPr/>
            <a:lstStyle/>
            <a:p>
              <a:endParaRPr lang="ar-IQ"/>
            </a:p>
          </p:txBody>
        </p:sp>
        <p:sp>
          <p:nvSpPr>
            <p:cNvPr id="91141" name="Line 5"/>
            <p:cNvSpPr>
              <a:spLocks noChangeShapeType="1"/>
            </p:cNvSpPr>
            <p:nvPr/>
          </p:nvSpPr>
          <p:spPr bwMode="auto">
            <a:xfrm flipV="1">
              <a:off x="3408" y="1152"/>
              <a:ext cx="0" cy="1200"/>
            </a:xfrm>
            <a:prstGeom prst="line">
              <a:avLst/>
            </a:prstGeom>
            <a:noFill/>
            <a:ln w="38100">
              <a:solidFill>
                <a:schemeClr val="tx1"/>
              </a:solidFill>
              <a:round/>
              <a:headEnd/>
              <a:tailEnd/>
            </a:ln>
            <a:effectLst/>
          </p:spPr>
          <p:txBody>
            <a:bodyPr/>
            <a:lstStyle/>
            <a:p>
              <a:endParaRPr lang="ar-IQ"/>
            </a:p>
          </p:txBody>
        </p:sp>
        <p:sp>
          <p:nvSpPr>
            <p:cNvPr id="91142" name="Line 6"/>
            <p:cNvSpPr>
              <a:spLocks noChangeShapeType="1"/>
            </p:cNvSpPr>
            <p:nvPr/>
          </p:nvSpPr>
          <p:spPr bwMode="auto">
            <a:xfrm>
              <a:off x="2400" y="1152"/>
              <a:ext cx="1008" cy="0"/>
            </a:xfrm>
            <a:prstGeom prst="line">
              <a:avLst/>
            </a:prstGeom>
            <a:noFill/>
            <a:ln w="38100">
              <a:solidFill>
                <a:schemeClr val="tx1"/>
              </a:solidFill>
              <a:round/>
              <a:headEnd/>
              <a:tailEnd/>
            </a:ln>
            <a:effectLst/>
          </p:spPr>
          <p:txBody>
            <a:bodyPr/>
            <a:lstStyle/>
            <a:p>
              <a:endParaRPr lang="ar-IQ"/>
            </a:p>
          </p:txBody>
        </p:sp>
      </p:grpSp>
      <p:grpSp>
        <p:nvGrpSpPr>
          <p:cNvPr id="3" name="Group 8"/>
          <p:cNvGrpSpPr>
            <a:grpSpLocks/>
          </p:cNvGrpSpPr>
          <p:nvPr/>
        </p:nvGrpSpPr>
        <p:grpSpPr bwMode="auto">
          <a:xfrm flipH="1" flipV="1">
            <a:off x="3810000" y="3657600"/>
            <a:ext cx="1600200" cy="1905000"/>
            <a:chOff x="2400" y="1152"/>
            <a:chExt cx="1008" cy="1200"/>
          </a:xfrm>
        </p:grpSpPr>
        <p:sp>
          <p:nvSpPr>
            <p:cNvPr id="91145" name="Line 9"/>
            <p:cNvSpPr>
              <a:spLocks noChangeShapeType="1"/>
            </p:cNvSpPr>
            <p:nvPr/>
          </p:nvSpPr>
          <p:spPr bwMode="auto">
            <a:xfrm flipV="1">
              <a:off x="2400" y="1152"/>
              <a:ext cx="0" cy="768"/>
            </a:xfrm>
            <a:prstGeom prst="line">
              <a:avLst/>
            </a:prstGeom>
            <a:noFill/>
            <a:ln w="38100">
              <a:solidFill>
                <a:schemeClr val="tx1"/>
              </a:solidFill>
              <a:round/>
              <a:headEnd/>
              <a:tailEnd/>
            </a:ln>
            <a:effectLst/>
          </p:spPr>
          <p:txBody>
            <a:bodyPr/>
            <a:lstStyle/>
            <a:p>
              <a:endParaRPr lang="ar-IQ"/>
            </a:p>
          </p:txBody>
        </p:sp>
        <p:sp>
          <p:nvSpPr>
            <p:cNvPr id="91146" name="Line 10"/>
            <p:cNvSpPr>
              <a:spLocks noChangeShapeType="1"/>
            </p:cNvSpPr>
            <p:nvPr/>
          </p:nvSpPr>
          <p:spPr bwMode="auto">
            <a:xfrm flipV="1">
              <a:off x="3408" y="1152"/>
              <a:ext cx="0" cy="1200"/>
            </a:xfrm>
            <a:prstGeom prst="line">
              <a:avLst/>
            </a:prstGeom>
            <a:noFill/>
            <a:ln w="38100">
              <a:solidFill>
                <a:schemeClr val="tx1"/>
              </a:solidFill>
              <a:round/>
              <a:headEnd/>
              <a:tailEnd/>
            </a:ln>
            <a:effectLst/>
          </p:spPr>
          <p:txBody>
            <a:bodyPr/>
            <a:lstStyle/>
            <a:p>
              <a:endParaRPr lang="ar-IQ"/>
            </a:p>
          </p:txBody>
        </p:sp>
        <p:sp>
          <p:nvSpPr>
            <p:cNvPr id="91147" name="Line 11"/>
            <p:cNvSpPr>
              <a:spLocks noChangeShapeType="1"/>
            </p:cNvSpPr>
            <p:nvPr/>
          </p:nvSpPr>
          <p:spPr bwMode="auto">
            <a:xfrm>
              <a:off x="2400" y="1152"/>
              <a:ext cx="1008" cy="0"/>
            </a:xfrm>
            <a:prstGeom prst="line">
              <a:avLst/>
            </a:prstGeom>
            <a:noFill/>
            <a:ln w="38100">
              <a:solidFill>
                <a:schemeClr val="tx1"/>
              </a:solidFill>
              <a:round/>
              <a:headEnd/>
              <a:tailEnd/>
            </a:ln>
            <a:effectLst/>
          </p:spPr>
          <p:txBody>
            <a:bodyPr/>
            <a:lstStyle/>
            <a:p>
              <a:endParaRPr lang="ar-IQ"/>
            </a:p>
          </p:txBody>
        </p:sp>
      </p:grpSp>
      <p:sp>
        <p:nvSpPr>
          <p:cNvPr id="91148" name="Line 12"/>
          <p:cNvSpPr>
            <a:spLocks noChangeShapeType="1"/>
          </p:cNvSpPr>
          <p:nvPr/>
        </p:nvSpPr>
        <p:spPr bwMode="auto">
          <a:xfrm>
            <a:off x="3048000" y="2590800"/>
            <a:ext cx="1676400" cy="990600"/>
          </a:xfrm>
          <a:prstGeom prst="line">
            <a:avLst/>
          </a:prstGeom>
          <a:noFill/>
          <a:ln w="9525">
            <a:solidFill>
              <a:schemeClr val="tx1"/>
            </a:solidFill>
            <a:round/>
            <a:headEnd/>
            <a:tailEnd/>
          </a:ln>
          <a:effectLst/>
        </p:spPr>
        <p:txBody>
          <a:bodyPr/>
          <a:lstStyle/>
          <a:p>
            <a:endParaRPr lang="ar-IQ"/>
          </a:p>
        </p:txBody>
      </p:sp>
      <p:sp>
        <p:nvSpPr>
          <p:cNvPr id="91149" name="Line 13"/>
          <p:cNvSpPr>
            <a:spLocks noChangeShapeType="1"/>
          </p:cNvSpPr>
          <p:nvPr/>
        </p:nvSpPr>
        <p:spPr bwMode="auto">
          <a:xfrm>
            <a:off x="4495800" y="3200400"/>
            <a:ext cx="1676400" cy="990600"/>
          </a:xfrm>
          <a:prstGeom prst="line">
            <a:avLst/>
          </a:prstGeom>
          <a:noFill/>
          <a:ln w="9525">
            <a:solidFill>
              <a:schemeClr val="tx1"/>
            </a:solidFill>
            <a:round/>
            <a:headEnd/>
            <a:tailEnd/>
          </a:ln>
          <a:effectLst/>
        </p:spPr>
        <p:txBody>
          <a:bodyPr/>
          <a:lstStyle/>
          <a:p>
            <a:endParaRPr lang="ar-IQ"/>
          </a:p>
        </p:txBody>
      </p:sp>
      <p:sp>
        <p:nvSpPr>
          <p:cNvPr id="91150" name="Line 14"/>
          <p:cNvSpPr>
            <a:spLocks noChangeShapeType="1"/>
          </p:cNvSpPr>
          <p:nvPr/>
        </p:nvSpPr>
        <p:spPr bwMode="auto">
          <a:xfrm flipH="1" flipV="1">
            <a:off x="4495800" y="3200400"/>
            <a:ext cx="228600" cy="381000"/>
          </a:xfrm>
          <a:prstGeom prst="line">
            <a:avLst/>
          </a:prstGeom>
          <a:noFill/>
          <a:ln w="9525">
            <a:solidFill>
              <a:schemeClr val="tx1"/>
            </a:solidFill>
            <a:round/>
            <a:headEnd/>
            <a:tailEnd/>
          </a:ln>
          <a:effectLst/>
        </p:spPr>
        <p:txBody>
          <a:bodyPr/>
          <a:lstStyle/>
          <a:p>
            <a:endParaRPr lang="ar-IQ"/>
          </a:p>
        </p:txBody>
      </p:sp>
      <p:sp>
        <p:nvSpPr>
          <p:cNvPr id="91151" name="Line 15"/>
          <p:cNvSpPr>
            <a:spLocks noChangeShapeType="1"/>
          </p:cNvSpPr>
          <p:nvPr/>
        </p:nvSpPr>
        <p:spPr bwMode="auto">
          <a:xfrm>
            <a:off x="3124200" y="3276600"/>
            <a:ext cx="1676400" cy="990600"/>
          </a:xfrm>
          <a:prstGeom prst="line">
            <a:avLst/>
          </a:prstGeom>
          <a:noFill/>
          <a:ln w="9525">
            <a:solidFill>
              <a:schemeClr val="tx1"/>
            </a:solidFill>
            <a:round/>
            <a:headEnd/>
            <a:tailEnd/>
          </a:ln>
          <a:effectLst/>
        </p:spPr>
        <p:txBody>
          <a:bodyPr/>
          <a:lstStyle/>
          <a:p>
            <a:endParaRPr lang="ar-IQ"/>
          </a:p>
        </p:txBody>
      </p:sp>
      <p:sp>
        <p:nvSpPr>
          <p:cNvPr id="91152" name="Line 16"/>
          <p:cNvSpPr>
            <a:spLocks noChangeShapeType="1"/>
          </p:cNvSpPr>
          <p:nvPr/>
        </p:nvSpPr>
        <p:spPr bwMode="auto">
          <a:xfrm>
            <a:off x="4572000" y="3886200"/>
            <a:ext cx="1676400" cy="990600"/>
          </a:xfrm>
          <a:prstGeom prst="line">
            <a:avLst/>
          </a:prstGeom>
          <a:noFill/>
          <a:ln w="9525">
            <a:solidFill>
              <a:schemeClr val="tx1"/>
            </a:solidFill>
            <a:round/>
            <a:headEnd/>
            <a:tailEnd/>
          </a:ln>
          <a:effectLst/>
        </p:spPr>
        <p:txBody>
          <a:bodyPr/>
          <a:lstStyle/>
          <a:p>
            <a:endParaRPr lang="ar-IQ"/>
          </a:p>
        </p:txBody>
      </p:sp>
      <p:sp>
        <p:nvSpPr>
          <p:cNvPr id="91153" name="Line 17"/>
          <p:cNvSpPr>
            <a:spLocks noChangeShapeType="1"/>
          </p:cNvSpPr>
          <p:nvPr/>
        </p:nvSpPr>
        <p:spPr bwMode="auto">
          <a:xfrm flipH="1" flipV="1">
            <a:off x="4572000" y="3886200"/>
            <a:ext cx="228600" cy="381000"/>
          </a:xfrm>
          <a:prstGeom prst="line">
            <a:avLst/>
          </a:prstGeom>
          <a:noFill/>
          <a:ln w="9525">
            <a:solidFill>
              <a:schemeClr val="tx1"/>
            </a:solidFill>
            <a:round/>
            <a:headEnd/>
            <a:tailEnd/>
          </a:ln>
          <a:effectLst/>
        </p:spPr>
        <p:txBody>
          <a:bodyPr/>
          <a:lstStyle/>
          <a:p>
            <a:endParaRPr lang="ar-IQ"/>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t>A Last FORTRAN Story</a:t>
            </a:r>
          </a:p>
        </p:txBody>
      </p:sp>
      <p:grpSp>
        <p:nvGrpSpPr>
          <p:cNvPr id="2" name="Group 3"/>
          <p:cNvGrpSpPr>
            <a:grpSpLocks/>
          </p:cNvGrpSpPr>
          <p:nvPr/>
        </p:nvGrpSpPr>
        <p:grpSpPr bwMode="auto">
          <a:xfrm>
            <a:off x="3810000" y="1828800"/>
            <a:ext cx="1600200" cy="1905000"/>
            <a:chOff x="2400" y="1152"/>
            <a:chExt cx="1008" cy="1200"/>
          </a:xfrm>
        </p:grpSpPr>
        <p:sp>
          <p:nvSpPr>
            <p:cNvPr id="92164" name="Line 4"/>
            <p:cNvSpPr>
              <a:spLocks noChangeShapeType="1"/>
            </p:cNvSpPr>
            <p:nvPr/>
          </p:nvSpPr>
          <p:spPr bwMode="auto">
            <a:xfrm flipV="1">
              <a:off x="2400" y="1152"/>
              <a:ext cx="0" cy="768"/>
            </a:xfrm>
            <a:prstGeom prst="line">
              <a:avLst/>
            </a:prstGeom>
            <a:noFill/>
            <a:ln w="38100">
              <a:solidFill>
                <a:schemeClr val="tx1"/>
              </a:solidFill>
              <a:round/>
              <a:headEnd/>
              <a:tailEnd/>
            </a:ln>
            <a:effectLst/>
          </p:spPr>
          <p:txBody>
            <a:bodyPr/>
            <a:lstStyle/>
            <a:p>
              <a:endParaRPr lang="ar-IQ"/>
            </a:p>
          </p:txBody>
        </p:sp>
        <p:sp>
          <p:nvSpPr>
            <p:cNvPr id="92165" name="Line 5"/>
            <p:cNvSpPr>
              <a:spLocks noChangeShapeType="1"/>
            </p:cNvSpPr>
            <p:nvPr/>
          </p:nvSpPr>
          <p:spPr bwMode="auto">
            <a:xfrm flipV="1">
              <a:off x="3408" y="1152"/>
              <a:ext cx="0" cy="1200"/>
            </a:xfrm>
            <a:prstGeom prst="line">
              <a:avLst/>
            </a:prstGeom>
            <a:noFill/>
            <a:ln w="38100">
              <a:solidFill>
                <a:schemeClr val="tx1"/>
              </a:solidFill>
              <a:round/>
              <a:headEnd/>
              <a:tailEnd/>
            </a:ln>
            <a:effectLst/>
          </p:spPr>
          <p:txBody>
            <a:bodyPr/>
            <a:lstStyle/>
            <a:p>
              <a:endParaRPr lang="ar-IQ"/>
            </a:p>
          </p:txBody>
        </p:sp>
        <p:sp>
          <p:nvSpPr>
            <p:cNvPr id="92166" name="Line 6"/>
            <p:cNvSpPr>
              <a:spLocks noChangeShapeType="1"/>
            </p:cNvSpPr>
            <p:nvPr/>
          </p:nvSpPr>
          <p:spPr bwMode="auto">
            <a:xfrm>
              <a:off x="2400" y="1152"/>
              <a:ext cx="1008" cy="0"/>
            </a:xfrm>
            <a:prstGeom prst="line">
              <a:avLst/>
            </a:prstGeom>
            <a:noFill/>
            <a:ln w="38100">
              <a:solidFill>
                <a:schemeClr val="tx1"/>
              </a:solidFill>
              <a:round/>
              <a:headEnd/>
              <a:tailEnd/>
            </a:ln>
            <a:effectLst/>
          </p:spPr>
          <p:txBody>
            <a:bodyPr/>
            <a:lstStyle/>
            <a:p>
              <a:endParaRPr lang="ar-IQ"/>
            </a:p>
          </p:txBody>
        </p:sp>
      </p:grpSp>
      <p:grpSp>
        <p:nvGrpSpPr>
          <p:cNvPr id="3" name="Group 7"/>
          <p:cNvGrpSpPr>
            <a:grpSpLocks/>
          </p:cNvGrpSpPr>
          <p:nvPr/>
        </p:nvGrpSpPr>
        <p:grpSpPr bwMode="auto">
          <a:xfrm flipH="1" flipV="1">
            <a:off x="3810000" y="3657600"/>
            <a:ext cx="1600200" cy="1905000"/>
            <a:chOff x="2400" y="1152"/>
            <a:chExt cx="1008" cy="1200"/>
          </a:xfrm>
        </p:grpSpPr>
        <p:sp>
          <p:nvSpPr>
            <p:cNvPr id="92168" name="Line 8"/>
            <p:cNvSpPr>
              <a:spLocks noChangeShapeType="1"/>
            </p:cNvSpPr>
            <p:nvPr/>
          </p:nvSpPr>
          <p:spPr bwMode="auto">
            <a:xfrm flipV="1">
              <a:off x="2400" y="1152"/>
              <a:ext cx="0" cy="768"/>
            </a:xfrm>
            <a:prstGeom prst="line">
              <a:avLst/>
            </a:prstGeom>
            <a:noFill/>
            <a:ln w="38100">
              <a:solidFill>
                <a:schemeClr val="tx1"/>
              </a:solidFill>
              <a:round/>
              <a:headEnd/>
              <a:tailEnd/>
            </a:ln>
            <a:effectLst/>
          </p:spPr>
          <p:txBody>
            <a:bodyPr/>
            <a:lstStyle/>
            <a:p>
              <a:endParaRPr lang="ar-IQ"/>
            </a:p>
          </p:txBody>
        </p:sp>
        <p:sp>
          <p:nvSpPr>
            <p:cNvPr id="92169" name="Line 9"/>
            <p:cNvSpPr>
              <a:spLocks noChangeShapeType="1"/>
            </p:cNvSpPr>
            <p:nvPr/>
          </p:nvSpPr>
          <p:spPr bwMode="auto">
            <a:xfrm flipV="1">
              <a:off x="3408" y="1152"/>
              <a:ext cx="0" cy="1200"/>
            </a:xfrm>
            <a:prstGeom prst="line">
              <a:avLst/>
            </a:prstGeom>
            <a:noFill/>
            <a:ln w="38100">
              <a:solidFill>
                <a:schemeClr val="tx1"/>
              </a:solidFill>
              <a:round/>
              <a:headEnd/>
              <a:tailEnd/>
            </a:ln>
            <a:effectLst/>
          </p:spPr>
          <p:txBody>
            <a:bodyPr/>
            <a:lstStyle/>
            <a:p>
              <a:endParaRPr lang="ar-IQ"/>
            </a:p>
          </p:txBody>
        </p:sp>
        <p:sp>
          <p:nvSpPr>
            <p:cNvPr id="92170" name="Line 10"/>
            <p:cNvSpPr>
              <a:spLocks noChangeShapeType="1"/>
            </p:cNvSpPr>
            <p:nvPr/>
          </p:nvSpPr>
          <p:spPr bwMode="auto">
            <a:xfrm>
              <a:off x="2400" y="1152"/>
              <a:ext cx="1008" cy="0"/>
            </a:xfrm>
            <a:prstGeom prst="line">
              <a:avLst/>
            </a:prstGeom>
            <a:noFill/>
            <a:ln w="38100">
              <a:solidFill>
                <a:schemeClr val="tx1"/>
              </a:solidFill>
              <a:round/>
              <a:headEnd/>
              <a:tailEnd/>
            </a:ln>
            <a:effectLst/>
          </p:spPr>
          <p:txBody>
            <a:bodyPr/>
            <a:lstStyle/>
            <a:p>
              <a:endParaRPr lang="ar-IQ"/>
            </a:p>
          </p:txBody>
        </p:sp>
      </p:grpSp>
      <p:sp>
        <p:nvSpPr>
          <p:cNvPr id="92171" name="Line 11"/>
          <p:cNvSpPr>
            <a:spLocks noChangeShapeType="1"/>
          </p:cNvSpPr>
          <p:nvPr/>
        </p:nvSpPr>
        <p:spPr bwMode="auto">
          <a:xfrm>
            <a:off x="3048000" y="2590800"/>
            <a:ext cx="1676400" cy="990600"/>
          </a:xfrm>
          <a:prstGeom prst="line">
            <a:avLst/>
          </a:prstGeom>
          <a:noFill/>
          <a:ln w="9525">
            <a:solidFill>
              <a:schemeClr val="tx1"/>
            </a:solidFill>
            <a:round/>
            <a:headEnd/>
            <a:tailEnd/>
          </a:ln>
          <a:effectLst/>
        </p:spPr>
        <p:txBody>
          <a:bodyPr/>
          <a:lstStyle/>
          <a:p>
            <a:endParaRPr lang="ar-IQ"/>
          </a:p>
        </p:txBody>
      </p:sp>
      <p:sp>
        <p:nvSpPr>
          <p:cNvPr id="92172" name="Line 12"/>
          <p:cNvSpPr>
            <a:spLocks noChangeShapeType="1"/>
          </p:cNvSpPr>
          <p:nvPr/>
        </p:nvSpPr>
        <p:spPr bwMode="auto">
          <a:xfrm>
            <a:off x="4495800" y="3200400"/>
            <a:ext cx="1676400" cy="990600"/>
          </a:xfrm>
          <a:prstGeom prst="line">
            <a:avLst/>
          </a:prstGeom>
          <a:noFill/>
          <a:ln w="9525">
            <a:solidFill>
              <a:schemeClr val="tx1"/>
            </a:solidFill>
            <a:round/>
            <a:headEnd/>
            <a:tailEnd/>
          </a:ln>
          <a:effectLst/>
        </p:spPr>
        <p:txBody>
          <a:bodyPr/>
          <a:lstStyle/>
          <a:p>
            <a:endParaRPr lang="ar-IQ"/>
          </a:p>
        </p:txBody>
      </p:sp>
      <p:sp>
        <p:nvSpPr>
          <p:cNvPr id="92173" name="Line 13"/>
          <p:cNvSpPr>
            <a:spLocks noChangeShapeType="1"/>
          </p:cNvSpPr>
          <p:nvPr/>
        </p:nvSpPr>
        <p:spPr bwMode="auto">
          <a:xfrm flipH="1" flipV="1">
            <a:off x="4495800" y="3200400"/>
            <a:ext cx="228600" cy="381000"/>
          </a:xfrm>
          <a:prstGeom prst="line">
            <a:avLst/>
          </a:prstGeom>
          <a:noFill/>
          <a:ln w="9525">
            <a:solidFill>
              <a:schemeClr val="tx1"/>
            </a:solidFill>
            <a:round/>
            <a:headEnd/>
            <a:tailEnd/>
          </a:ln>
          <a:effectLst/>
        </p:spPr>
        <p:txBody>
          <a:bodyPr/>
          <a:lstStyle/>
          <a:p>
            <a:endParaRPr lang="ar-IQ"/>
          </a:p>
        </p:txBody>
      </p:sp>
      <p:sp>
        <p:nvSpPr>
          <p:cNvPr id="92174" name="Line 14"/>
          <p:cNvSpPr>
            <a:spLocks noChangeShapeType="1"/>
          </p:cNvSpPr>
          <p:nvPr/>
        </p:nvSpPr>
        <p:spPr bwMode="auto">
          <a:xfrm>
            <a:off x="3124200" y="3276600"/>
            <a:ext cx="1676400" cy="990600"/>
          </a:xfrm>
          <a:prstGeom prst="line">
            <a:avLst/>
          </a:prstGeom>
          <a:noFill/>
          <a:ln w="9525">
            <a:solidFill>
              <a:schemeClr val="tx1"/>
            </a:solidFill>
            <a:round/>
            <a:headEnd/>
            <a:tailEnd/>
          </a:ln>
          <a:effectLst/>
        </p:spPr>
        <p:txBody>
          <a:bodyPr/>
          <a:lstStyle/>
          <a:p>
            <a:endParaRPr lang="ar-IQ"/>
          </a:p>
        </p:txBody>
      </p:sp>
      <p:sp>
        <p:nvSpPr>
          <p:cNvPr id="92175" name="Line 15"/>
          <p:cNvSpPr>
            <a:spLocks noChangeShapeType="1"/>
          </p:cNvSpPr>
          <p:nvPr/>
        </p:nvSpPr>
        <p:spPr bwMode="auto">
          <a:xfrm>
            <a:off x="4572000" y="3886200"/>
            <a:ext cx="1676400" cy="990600"/>
          </a:xfrm>
          <a:prstGeom prst="line">
            <a:avLst/>
          </a:prstGeom>
          <a:noFill/>
          <a:ln w="9525">
            <a:solidFill>
              <a:schemeClr val="tx1"/>
            </a:solidFill>
            <a:round/>
            <a:headEnd/>
            <a:tailEnd/>
          </a:ln>
          <a:effectLst/>
        </p:spPr>
        <p:txBody>
          <a:bodyPr/>
          <a:lstStyle/>
          <a:p>
            <a:endParaRPr lang="ar-IQ"/>
          </a:p>
        </p:txBody>
      </p:sp>
      <p:sp>
        <p:nvSpPr>
          <p:cNvPr id="92176" name="Line 16"/>
          <p:cNvSpPr>
            <a:spLocks noChangeShapeType="1"/>
          </p:cNvSpPr>
          <p:nvPr/>
        </p:nvSpPr>
        <p:spPr bwMode="auto">
          <a:xfrm flipH="1" flipV="1">
            <a:off x="4572000" y="3886200"/>
            <a:ext cx="228600" cy="381000"/>
          </a:xfrm>
          <a:prstGeom prst="line">
            <a:avLst/>
          </a:prstGeom>
          <a:noFill/>
          <a:ln w="9525">
            <a:solidFill>
              <a:schemeClr val="tx1"/>
            </a:solidFill>
            <a:round/>
            <a:headEnd/>
            <a:tailEnd/>
          </a:ln>
          <a:effectLst/>
        </p:spPr>
        <p:txBody>
          <a:bodyPr/>
          <a:lstStyle/>
          <a:p>
            <a:endParaRPr lang="ar-IQ"/>
          </a:p>
        </p:txBody>
      </p:sp>
      <p:sp>
        <p:nvSpPr>
          <p:cNvPr id="92177" name="Rectangle 17"/>
          <p:cNvSpPr>
            <a:spLocks noChangeArrowheads="1"/>
          </p:cNvSpPr>
          <p:nvPr/>
        </p:nvSpPr>
        <p:spPr bwMode="auto">
          <a:xfrm>
            <a:off x="3810000" y="4495800"/>
            <a:ext cx="1600200" cy="762000"/>
          </a:xfrm>
          <a:prstGeom prst="rect">
            <a:avLst/>
          </a:prstGeom>
          <a:solidFill>
            <a:schemeClr val="accent1"/>
          </a:solidFill>
          <a:ln w="9525">
            <a:solidFill>
              <a:schemeClr val="tx1"/>
            </a:solidFill>
            <a:miter lim="800000"/>
            <a:headEnd/>
            <a:tailEnd/>
          </a:ln>
          <a:effectLst/>
        </p:spPr>
        <p:txBody>
          <a:bodyPr wrap="none" anchor="ctr"/>
          <a:lstStyle/>
          <a:p>
            <a:endParaRPr lang="ar-IQ"/>
          </a:p>
        </p:txBody>
      </p:sp>
      <p:sp>
        <p:nvSpPr>
          <p:cNvPr id="92180" name="Text Box 20"/>
          <p:cNvSpPr txBox="1">
            <a:spLocks noChangeArrowheads="1"/>
          </p:cNvSpPr>
          <p:nvPr/>
        </p:nvSpPr>
        <p:spPr bwMode="auto">
          <a:xfrm>
            <a:off x="838200" y="4267200"/>
            <a:ext cx="2286000" cy="366713"/>
          </a:xfrm>
          <a:prstGeom prst="rect">
            <a:avLst/>
          </a:prstGeom>
          <a:noFill/>
          <a:ln w="9525">
            <a:noFill/>
            <a:miter lim="800000"/>
            <a:headEnd/>
            <a:tailEnd/>
          </a:ln>
          <a:effectLst/>
        </p:spPr>
        <p:txBody>
          <a:bodyPr>
            <a:spAutoFit/>
          </a:bodyPr>
          <a:lstStyle/>
          <a:p>
            <a:pPr>
              <a:spcBef>
                <a:spcPct val="50000"/>
              </a:spcBef>
            </a:pPr>
            <a:r>
              <a:rPr lang="en-US" b="1"/>
              <a:t>COMMON Base</a:t>
            </a:r>
          </a:p>
        </p:txBody>
      </p:sp>
      <p:sp>
        <p:nvSpPr>
          <p:cNvPr id="92181" name="Line 21"/>
          <p:cNvSpPr>
            <a:spLocks noChangeShapeType="1"/>
          </p:cNvSpPr>
          <p:nvPr/>
        </p:nvSpPr>
        <p:spPr bwMode="auto">
          <a:xfrm>
            <a:off x="2971800" y="4495800"/>
            <a:ext cx="762000" cy="0"/>
          </a:xfrm>
          <a:prstGeom prst="line">
            <a:avLst/>
          </a:prstGeom>
          <a:noFill/>
          <a:ln w="38100">
            <a:solidFill>
              <a:schemeClr val="tx1"/>
            </a:solidFill>
            <a:round/>
            <a:headEnd/>
            <a:tailEnd type="triangle" w="med" len="med"/>
          </a:ln>
          <a:effectLst/>
        </p:spPr>
        <p:txBody>
          <a:bodyPr/>
          <a:lstStyle/>
          <a:p>
            <a:endParaRPr lang="ar-IQ"/>
          </a:p>
        </p:txBody>
      </p:sp>
      <p:sp>
        <p:nvSpPr>
          <p:cNvPr id="92182" name="Line 22"/>
          <p:cNvSpPr>
            <a:spLocks noChangeShapeType="1"/>
          </p:cNvSpPr>
          <p:nvPr/>
        </p:nvSpPr>
        <p:spPr bwMode="auto">
          <a:xfrm>
            <a:off x="2057400" y="4724400"/>
            <a:ext cx="0" cy="685800"/>
          </a:xfrm>
          <a:prstGeom prst="line">
            <a:avLst/>
          </a:prstGeom>
          <a:noFill/>
          <a:ln w="38100">
            <a:solidFill>
              <a:schemeClr val="tx1"/>
            </a:solidFill>
            <a:round/>
            <a:headEnd/>
            <a:tailEnd type="triangle" w="med" len="med"/>
          </a:ln>
          <a:effectLst/>
        </p:spPr>
        <p:txBody>
          <a:bodyPr/>
          <a:lstStyle/>
          <a:p>
            <a:endParaRPr lang="ar-IQ"/>
          </a:p>
        </p:txBody>
      </p:sp>
      <p:sp>
        <p:nvSpPr>
          <p:cNvPr id="92183" name="Text Box 23"/>
          <p:cNvSpPr txBox="1">
            <a:spLocks noChangeArrowheads="1"/>
          </p:cNvSpPr>
          <p:nvPr/>
        </p:nvSpPr>
        <p:spPr bwMode="auto">
          <a:xfrm>
            <a:off x="1600200" y="5486400"/>
            <a:ext cx="1828800" cy="366713"/>
          </a:xfrm>
          <a:prstGeom prst="rect">
            <a:avLst/>
          </a:prstGeom>
          <a:noFill/>
          <a:ln w="9525">
            <a:noFill/>
            <a:miter lim="800000"/>
            <a:headEnd/>
            <a:tailEnd/>
          </a:ln>
          <a:effectLst/>
        </p:spPr>
        <p:txBody>
          <a:bodyPr>
            <a:spAutoFit/>
          </a:bodyPr>
          <a:lstStyle/>
          <a:p>
            <a:pPr>
              <a:spcBef>
                <a:spcPct val="50000"/>
              </a:spcBef>
            </a:pPr>
            <a:r>
              <a:rPr lang="en-US" b="1"/>
              <a:t>Grows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t>A Last FORTRAN Story</a:t>
            </a:r>
          </a:p>
        </p:txBody>
      </p:sp>
      <p:grpSp>
        <p:nvGrpSpPr>
          <p:cNvPr id="2" name="Group 3"/>
          <p:cNvGrpSpPr>
            <a:grpSpLocks/>
          </p:cNvGrpSpPr>
          <p:nvPr/>
        </p:nvGrpSpPr>
        <p:grpSpPr bwMode="auto">
          <a:xfrm>
            <a:off x="3810000" y="1828800"/>
            <a:ext cx="1600200" cy="1905000"/>
            <a:chOff x="2400" y="1152"/>
            <a:chExt cx="1008" cy="1200"/>
          </a:xfrm>
        </p:grpSpPr>
        <p:sp>
          <p:nvSpPr>
            <p:cNvPr id="93188" name="Line 4"/>
            <p:cNvSpPr>
              <a:spLocks noChangeShapeType="1"/>
            </p:cNvSpPr>
            <p:nvPr/>
          </p:nvSpPr>
          <p:spPr bwMode="auto">
            <a:xfrm flipV="1">
              <a:off x="2400" y="1152"/>
              <a:ext cx="0" cy="768"/>
            </a:xfrm>
            <a:prstGeom prst="line">
              <a:avLst/>
            </a:prstGeom>
            <a:noFill/>
            <a:ln w="38100">
              <a:solidFill>
                <a:schemeClr val="tx1"/>
              </a:solidFill>
              <a:round/>
              <a:headEnd/>
              <a:tailEnd/>
            </a:ln>
            <a:effectLst/>
          </p:spPr>
          <p:txBody>
            <a:bodyPr/>
            <a:lstStyle/>
            <a:p>
              <a:endParaRPr lang="ar-IQ"/>
            </a:p>
          </p:txBody>
        </p:sp>
        <p:sp>
          <p:nvSpPr>
            <p:cNvPr id="93189" name="Line 5"/>
            <p:cNvSpPr>
              <a:spLocks noChangeShapeType="1"/>
            </p:cNvSpPr>
            <p:nvPr/>
          </p:nvSpPr>
          <p:spPr bwMode="auto">
            <a:xfrm flipV="1">
              <a:off x="3408" y="1152"/>
              <a:ext cx="0" cy="1200"/>
            </a:xfrm>
            <a:prstGeom prst="line">
              <a:avLst/>
            </a:prstGeom>
            <a:noFill/>
            <a:ln w="38100">
              <a:solidFill>
                <a:schemeClr val="tx1"/>
              </a:solidFill>
              <a:round/>
              <a:headEnd/>
              <a:tailEnd/>
            </a:ln>
            <a:effectLst/>
          </p:spPr>
          <p:txBody>
            <a:bodyPr/>
            <a:lstStyle/>
            <a:p>
              <a:endParaRPr lang="ar-IQ"/>
            </a:p>
          </p:txBody>
        </p:sp>
        <p:sp>
          <p:nvSpPr>
            <p:cNvPr id="93190" name="Line 6"/>
            <p:cNvSpPr>
              <a:spLocks noChangeShapeType="1"/>
            </p:cNvSpPr>
            <p:nvPr/>
          </p:nvSpPr>
          <p:spPr bwMode="auto">
            <a:xfrm>
              <a:off x="2400" y="1152"/>
              <a:ext cx="1008" cy="0"/>
            </a:xfrm>
            <a:prstGeom prst="line">
              <a:avLst/>
            </a:prstGeom>
            <a:noFill/>
            <a:ln w="38100">
              <a:solidFill>
                <a:schemeClr val="tx1"/>
              </a:solidFill>
              <a:round/>
              <a:headEnd/>
              <a:tailEnd/>
            </a:ln>
            <a:effectLst/>
          </p:spPr>
          <p:txBody>
            <a:bodyPr/>
            <a:lstStyle/>
            <a:p>
              <a:endParaRPr lang="ar-IQ"/>
            </a:p>
          </p:txBody>
        </p:sp>
      </p:grpSp>
      <p:grpSp>
        <p:nvGrpSpPr>
          <p:cNvPr id="3" name="Group 7"/>
          <p:cNvGrpSpPr>
            <a:grpSpLocks/>
          </p:cNvGrpSpPr>
          <p:nvPr/>
        </p:nvGrpSpPr>
        <p:grpSpPr bwMode="auto">
          <a:xfrm flipH="1" flipV="1">
            <a:off x="3810000" y="3657600"/>
            <a:ext cx="1600200" cy="1905000"/>
            <a:chOff x="2400" y="1152"/>
            <a:chExt cx="1008" cy="1200"/>
          </a:xfrm>
        </p:grpSpPr>
        <p:sp>
          <p:nvSpPr>
            <p:cNvPr id="93192" name="Line 8"/>
            <p:cNvSpPr>
              <a:spLocks noChangeShapeType="1"/>
            </p:cNvSpPr>
            <p:nvPr/>
          </p:nvSpPr>
          <p:spPr bwMode="auto">
            <a:xfrm flipV="1">
              <a:off x="2400" y="1152"/>
              <a:ext cx="0" cy="768"/>
            </a:xfrm>
            <a:prstGeom prst="line">
              <a:avLst/>
            </a:prstGeom>
            <a:noFill/>
            <a:ln w="38100">
              <a:solidFill>
                <a:schemeClr val="tx1"/>
              </a:solidFill>
              <a:round/>
              <a:headEnd/>
              <a:tailEnd/>
            </a:ln>
            <a:effectLst/>
          </p:spPr>
          <p:txBody>
            <a:bodyPr/>
            <a:lstStyle/>
            <a:p>
              <a:endParaRPr lang="ar-IQ"/>
            </a:p>
          </p:txBody>
        </p:sp>
        <p:sp>
          <p:nvSpPr>
            <p:cNvPr id="93193" name="Line 9"/>
            <p:cNvSpPr>
              <a:spLocks noChangeShapeType="1"/>
            </p:cNvSpPr>
            <p:nvPr/>
          </p:nvSpPr>
          <p:spPr bwMode="auto">
            <a:xfrm flipV="1">
              <a:off x="3408" y="1152"/>
              <a:ext cx="0" cy="1200"/>
            </a:xfrm>
            <a:prstGeom prst="line">
              <a:avLst/>
            </a:prstGeom>
            <a:noFill/>
            <a:ln w="38100">
              <a:solidFill>
                <a:schemeClr val="tx1"/>
              </a:solidFill>
              <a:round/>
              <a:headEnd/>
              <a:tailEnd/>
            </a:ln>
            <a:effectLst/>
          </p:spPr>
          <p:txBody>
            <a:bodyPr/>
            <a:lstStyle/>
            <a:p>
              <a:endParaRPr lang="ar-IQ"/>
            </a:p>
          </p:txBody>
        </p:sp>
        <p:sp>
          <p:nvSpPr>
            <p:cNvPr id="93194" name="Line 10"/>
            <p:cNvSpPr>
              <a:spLocks noChangeShapeType="1"/>
            </p:cNvSpPr>
            <p:nvPr/>
          </p:nvSpPr>
          <p:spPr bwMode="auto">
            <a:xfrm>
              <a:off x="2400" y="1152"/>
              <a:ext cx="1008" cy="0"/>
            </a:xfrm>
            <a:prstGeom prst="line">
              <a:avLst/>
            </a:prstGeom>
            <a:noFill/>
            <a:ln w="38100">
              <a:solidFill>
                <a:schemeClr val="tx1"/>
              </a:solidFill>
              <a:round/>
              <a:headEnd/>
              <a:tailEnd/>
            </a:ln>
            <a:effectLst/>
          </p:spPr>
          <p:txBody>
            <a:bodyPr/>
            <a:lstStyle/>
            <a:p>
              <a:endParaRPr lang="ar-IQ"/>
            </a:p>
          </p:txBody>
        </p:sp>
      </p:grpSp>
      <p:sp>
        <p:nvSpPr>
          <p:cNvPr id="93195" name="Line 11"/>
          <p:cNvSpPr>
            <a:spLocks noChangeShapeType="1"/>
          </p:cNvSpPr>
          <p:nvPr/>
        </p:nvSpPr>
        <p:spPr bwMode="auto">
          <a:xfrm>
            <a:off x="3048000" y="2590800"/>
            <a:ext cx="1676400" cy="990600"/>
          </a:xfrm>
          <a:prstGeom prst="line">
            <a:avLst/>
          </a:prstGeom>
          <a:noFill/>
          <a:ln w="9525">
            <a:solidFill>
              <a:schemeClr val="tx1"/>
            </a:solidFill>
            <a:round/>
            <a:headEnd/>
            <a:tailEnd/>
          </a:ln>
          <a:effectLst/>
        </p:spPr>
        <p:txBody>
          <a:bodyPr/>
          <a:lstStyle/>
          <a:p>
            <a:endParaRPr lang="ar-IQ"/>
          </a:p>
        </p:txBody>
      </p:sp>
      <p:sp>
        <p:nvSpPr>
          <p:cNvPr id="93196" name="Line 12"/>
          <p:cNvSpPr>
            <a:spLocks noChangeShapeType="1"/>
          </p:cNvSpPr>
          <p:nvPr/>
        </p:nvSpPr>
        <p:spPr bwMode="auto">
          <a:xfrm>
            <a:off x="4495800" y="3200400"/>
            <a:ext cx="1676400" cy="990600"/>
          </a:xfrm>
          <a:prstGeom prst="line">
            <a:avLst/>
          </a:prstGeom>
          <a:noFill/>
          <a:ln w="9525">
            <a:solidFill>
              <a:schemeClr val="tx1"/>
            </a:solidFill>
            <a:round/>
            <a:headEnd/>
            <a:tailEnd/>
          </a:ln>
          <a:effectLst/>
        </p:spPr>
        <p:txBody>
          <a:bodyPr/>
          <a:lstStyle/>
          <a:p>
            <a:endParaRPr lang="ar-IQ"/>
          </a:p>
        </p:txBody>
      </p:sp>
      <p:sp>
        <p:nvSpPr>
          <p:cNvPr id="93197" name="Line 13"/>
          <p:cNvSpPr>
            <a:spLocks noChangeShapeType="1"/>
          </p:cNvSpPr>
          <p:nvPr/>
        </p:nvSpPr>
        <p:spPr bwMode="auto">
          <a:xfrm flipH="1" flipV="1">
            <a:off x="4495800" y="3200400"/>
            <a:ext cx="228600" cy="381000"/>
          </a:xfrm>
          <a:prstGeom prst="line">
            <a:avLst/>
          </a:prstGeom>
          <a:noFill/>
          <a:ln w="9525">
            <a:solidFill>
              <a:schemeClr val="tx1"/>
            </a:solidFill>
            <a:round/>
            <a:headEnd/>
            <a:tailEnd/>
          </a:ln>
          <a:effectLst/>
        </p:spPr>
        <p:txBody>
          <a:bodyPr/>
          <a:lstStyle/>
          <a:p>
            <a:endParaRPr lang="ar-IQ"/>
          </a:p>
        </p:txBody>
      </p:sp>
      <p:sp>
        <p:nvSpPr>
          <p:cNvPr id="93198" name="Line 14"/>
          <p:cNvSpPr>
            <a:spLocks noChangeShapeType="1"/>
          </p:cNvSpPr>
          <p:nvPr/>
        </p:nvSpPr>
        <p:spPr bwMode="auto">
          <a:xfrm>
            <a:off x="3124200" y="3276600"/>
            <a:ext cx="1676400" cy="990600"/>
          </a:xfrm>
          <a:prstGeom prst="line">
            <a:avLst/>
          </a:prstGeom>
          <a:noFill/>
          <a:ln w="9525">
            <a:solidFill>
              <a:schemeClr val="tx1"/>
            </a:solidFill>
            <a:round/>
            <a:headEnd/>
            <a:tailEnd/>
          </a:ln>
          <a:effectLst/>
        </p:spPr>
        <p:txBody>
          <a:bodyPr/>
          <a:lstStyle/>
          <a:p>
            <a:endParaRPr lang="ar-IQ"/>
          </a:p>
        </p:txBody>
      </p:sp>
      <p:sp>
        <p:nvSpPr>
          <p:cNvPr id="93199" name="Line 15"/>
          <p:cNvSpPr>
            <a:spLocks noChangeShapeType="1"/>
          </p:cNvSpPr>
          <p:nvPr/>
        </p:nvSpPr>
        <p:spPr bwMode="auto">
          <a:xfrm>
            <a:off x="4572000" y="3886200"/>
            <a:ext cx="1676400" cy="990600"/>
          </a:xfrm>
          <a:prstGeom prst="line">
            <a:avLst/>
          </a:prstGeom>
          <a:noFill/>
          <a:ln w="9525">
            <a:solidFill>
              <a:schemeClr val="tx1"/>
            </a:solidFill>
            <a:round/>
            <a:headEnd/>
            <a:tailEnd/>
          </a:ln>
          <a:effectLst/>
        </p:spPr>
        <p:txBody>
          <a:bodyPr/>
          <a:lstStyle/>
          <a:p>
            <a:endParaRPr lang="ar-IQ"/>
          </a:p>
        </p:txBody>
      </p:sp>
      <p:sp>
        <p:nvSpPr>
          <p:cNvPr id="93200" name="Line 16"/>
          <p:cNvSpPr>
            <a:spLocks noChangeShapeType="1"/>
          </p:cNvSpPr>
          <p:nvPr/>
        </p:nvSpPr>
        <p:spPr bwMode="auto">
          <a:xfrm flipH="1" flipV="1">
            <a:off x="4572000" y="3886200"/>
            <a:ext cx="228600" cy="381000"/>
          </a:xfrm>
          <a:prstGeom prst="line">
            <a:avLst/>
          </a:prstGeom>
          <a:noFill/>
          <a:ln w="9525">
            <a:solidFill>
              <a:schemeClr val="tx1"/>
            </a:solidFill>
            <a:round/>
            <a:headEnd/>
            <a:tailEnd/>
          </a:ln>
          <a:effectLst/>
        </p:spPr>
        <p:txBody>
          <a:bodyPr/>
          <a:lstStyle/>
          <a:p>
            <a:endParaRPr lang="ar-IQ"/>
          </a:p>
        </p:txBody>
      </p:sp>
      <p:sp>
        <p:nvSpPr>
          <p:cNvPr id="93201" name="Rectangle 17"/>
          <p:cNvSpPr>
            <a:spLocks noChangeArrowheads="1"/>
          </p:cNvSpPr>
          <p:nvPr/>
        </p:nvSpPr>
        <p:spPr bwMode="auto">
          <a:xfrm>
            <a:off x="3810000" y="4495800"/>
            <a:ext cx="1600200" cy="1066800"/>
          </a:xfrm>
          <a:prstGeom prst="rect">
            <a:avLst/>
          </a:prstGeom>
          <a:solidFill>
            <a:schemeClr val="accent1"/>
          </a:solidFill>
          <a:ln w="9525">
            <a:solidFill>
              <a:schemeClr val="tx1"/>
            </a:solidFill>
            <a:miter lim="800000"/>
            <a:headEnd/>
            <a:tailEnd/>
          </a:ln>
          <a:effectLst/>
        </p:spPr>
        <p:txBody>
          <a:bodyPr wrap="none" anchor="ctr"/>
          <a:lstStyle/>
          <a:p>
            <a:endParaRPr lang="ar-IQ"/>
          </a:p>
        </p:txBody>
      </p:sp>
      <p:sp>
        <p:nvSpPr>
          <p:cNvPr id="93202" name="Text Box 18"/>
          <p:cNvSpPr txBox="1">
            <a:spLocks noChangeArrowheads="1"/>
          </p:cNvSpPr>
          <p:nvPr/>
        </p:nvSpPr>
        <p:spPr bwMode="auto">
          <a:xfrm>
            <a:off x="838200" y="4267200"/>
            <a:ext cx="2286000" cy="366713"/>
          </a:xfrm>
          <a:prstGeom prst="rect">
            <a:avLst/>
          </a:prstGeom>
          <a:noFill/>
          <a:ln w="9525">
            <a:noFill/>
            <a:miter lim="800000"/>
            <a:headEnd/>
            <a:tailEnd/>
          </a:ln>
          <a:effectLst/>
        </p:spPr>
        <p:txBody>
          <a:bodyPr>
            <a:spAutoFit/>
          </a:bodyPr>
          <a:lstStyle/>
          <a:p>
            <a:pPr>
              <a:spcBef>
                <a:spcPct val="50000"/>
              </a:spcBef>
            </a:pPr>
            <a:r>
              <a:rPr lang="en-US" b="1"/>
              <a:t>COMMON Base</a:t>
            </a:r>
          </a:p>
        </p:txBody>
      </p:sp>
      <p:sp>
        <p:nvSpPr>
          <p:cNvPr id="93203" name="Line 19"/>
          <p:cNvSpPr>
            <a:spLocks noChangeShapeType="1"/>
          </p:cNvSpPr>
          <p:nvPr/>
        </p:nvSpPr>
        <p:spPr bwMode="auto">
          <a:xfrm>
            <a:off x="2971800" y="4495800"/>
            <a:ext cx="762000" cy="0"/>
          </a:xfrm>
          <a:prstGeom prst="line">
            <a:avLst/>
          </a:prstGeom>
          <a:noFill/>
          <a:ln w="38100">
            <a:solidFill>
              <a:schemeClr val="tx1"/>
            </a:solidFill>
            <a:round/>
            <a:headEnd/>
            <a:tailEnd type="triangle" w="med" len="med"/>
          </a:ln>
          <a:effectLst/>
        </p:spPr>
        <p:txBody>
          <a:bodyPr/>
          <a:lstStyle/>
          <a:p>
            <a:endParaRPr lang="ar-IQ"/>
          </a:p>
        </p:txBody>
      </p:sp>
      <p:sp>
        <p:nvSpPr>
          <p:cNvPr id="93204" name="Line 20"/>
          <p:cNvSpPr>
            <a:spLocks noChangeShapeType="1"/>
          </p:cNvSpPr>
          <p:nvPr/>
        </p:nvSpPr>
        <p:spPr bwMode="auto">
          <a:xfrm>
            <a:off x="2057400" y="4724400"/>
            <a:ext cx="0" cy="685800"/>
          </a:xfrm>
          <a:prstGeom prst="line">
            <a:avLst/>
          </a:prstGeom>
          <a:noFill/>
          <a:ln w="38100">
            <a:solidFill>
              <a:schemeClr val="tx1"/>
            </a:solidFill>
            <a:round/>
            <a:headEnd/>
            <a:tailEnd type="triangle" w="med" len="med"/>
          </a:ln>
          <a:effectLst/>
        </p:spPr>
        <p:txBody>
          <a:bodyPr/>
          <a:lstStyle/>
          <a:p>
            <a:endParaRPr lang="ar-IQ"/>
          </a:p>
        </p:txBody>
      </p:sp>
      <p:sp>
        <p:nvSpPr>
          <p:cNvPr id="93205" name="Text Box 21"/>
          <p:cNvSpPr txBox="1">
            <a:spLocks noChangeArrowheads="1"/>
          </p:cNvSpPr>
          <p:nvPr/>
        </p:nvSpPr>
        <p:spPr bwMode="auto">
          <a:xfrm>
            <a:off x="1600200" y="5486400"/>
            <a:ext cx="1828800" cy="366713"/>
          </a:xfrm>
          <a:prstGeom prst="rect">
            <a:avLst/>
          </a:prstGeom>
          <a:noFill/>
          <a:ln w="9525">
            <a:noFill/>
            <a:miter lim="800000"/>
            <a:headEnd/>
            <a:tailEnd/>
          </a:ln>
          <a:effectLst/>
        </p:spPr>
        <p:txBody>
          <a:bodyPr>
            <a:spAutoFit/>
          </a:bodyPr>
          <a:lstStyle/>
          <a:p>
            <a:pPr>
              <a:spcBef>
                <a:spcPct val="50000"/>
              </a:spcBef>
            </a:pPr>
            <a:r>
              <a:rPr lang="en-US" b="1"/>
              <a:t>Grows</a:t>
            </a:r>
          </a:p>
        </p:txBody>
      </p:sp>
      <p:sp>
        <p:nvSpPr>
          <p:cNvPr id="93206" name="Text Box 22"/>
          <p:cNvSpPr txBox="1">
            <a:spLocks noChangeArrowheads="1"/>
          </p:cNvSpPr>
          <p:nvPr/>
        </p:nvSpPr>
        <p:spPr bwMode="auto">
          <a:xfrm>
            <a:off x="5943600" y="5334000"/>
            <a:ext cx="2971800" cy="366713"/>
          </a:xfrm>
          <a:prstGeom prst="rect">
            <a:avLst/>
          </a:prstGeom>
          <a:noFill/>
          <a:ln w="9525">
            <a:noFill/>
            <a:miter lim="800000"/>
            <a:headEnd/>
            <a:tailEnd/>
          </a:ln>
          <a:effectLst/>
        </p:spPr>
        <p:txBody>
          <a:bodyPr>
            <a:spAutoFit/>
          </a:bodyPr>
          <a:lstStyle/>
          <a:p>
            <a:pPr>
              <a:spcBef>
                <a:spcPct val="50000"/>
              </a:spcBef>
            </a:pPr>
            <a:r>
              <a:rPr lang="en-US" b="1"/>
              <a:t>At top of memory!</a:t>
            </a:r>
          </a:p>
        </p:txBody>
      </p:sp>
      <p:sp>
        <p:nvSpPr>
          <p:cNvPr id="93207" name="Line 23"/>
          <p:cNvSpPr>
            <a:spLocks noChangeShapeType="1"/>
          </p:cNvSpPr>
          <p:nvPr/>
        </p:nvSpPr>
        <p:spPr bwMode="auto">
          <a:xfrm flipH="1">
            <a:off x="5562600" y="5486400"/>
            <a:ext cx="381000" cy="0"/>
          </a:xfrm>
          <a:prstGeom prst="line">
            <a:avLst/>
          </a:prstGeom>
          <a:noFill/>
          <a:ln w="38100">
            <a:solidFill>
              <a:schemeClr val="tx1"/>
            </a:solidFill>
            <a:round/>
            <a:headEnd/>
            <a:tailEnd type="triangle" w="med" len="med"/>
          </a:ln>
          <a:effectLst/>
        </p:spPr>
        <p:txBody>
          <a:bodyPr/>
          <a:lstStyle/>
          <a:p>
            <a:endParaRPr lang="ar-IQ"/>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Fixed Source Example</a:t>
            </a:r>
          </a:p>
        </p:txBody>
      </p:sp>
      <p:sp>
        <p:nvSpPr>
          <p:cNvPr id="17412" name="Text Box 4"/>
          <p:cNvSpPr txBox="1">
            <a:spLocks noChangeArrowheads="1"/>
          </p:cNvSpPr>
          <p:nvPr/>
        </p:nvSpPr>
        <p:spPr bwMode="auto">
          <a:xfrm>
            <a:off x="1371600" y="2209800"/>
            <a:ext cx="6248400" cy="3914775"/>
          </a:xfrm>
          <a:prstGeom prst="rect">
            <a:avLst/>
          </a:prstGeom>
          <a:noFill/>
          <a:ln w="9525">
            <a:noFill/>
            <a:miter lim="800000"/>
            <a:headEnd/>
            <a:tailEnd/>
          </a:ln>
          <a:effectLst/>
        </p:spPr>
        <p:txBody>
          <a:bodyPr>
            <a:spAutoFit/>
          </a:bodyPr>
          <a:lstStyle/>
          <a:p>
            <a:pPr>
              <a:spcBef>
                <a:spcPct val="5000"/>
              </a:spcBef>
            </a:pPr>
            <a:r>
              <a:rPr lang="en-US" sz="2400" b="1">
                <a:latin typeface="Courier New" pitchFamily="49" charset="0"/>
              </a:rPr>
              <a:t>C EXAMPLE FIXED SOURCE CODE</a:t>
            </a:r>
          </a:p>
          <a:p>
            <a:pPr>
              <a:spcBef>
                <a:spcPct val="5000"/>
              </a:spcBef>
            </a:pPr>
            <a:r>
              <a:rPr lang="en-US" sz="2400" b="1">
                <a:latin typeface="Courier New" pitchFamily="49" charset="0"/>
              </a:rPr>
              <a:t>C</a:t>
            </a:r>
          </a:p>
          <a:p>
            <a:pPr>
              <a:spcBef>
                <a:spcPct val="5000"/>
              </a:spcBef>
            </a:pPr>
            <a:r>
              <a:rPr lang="en-US" sz="2400" b="1">
                <a:latin typeface="Courier New" pitchFamily="49" charset="0"/>
              </a:rPr>
              <a:t>	PROGRAM TEST1</a:t>
            </a:r>
          </a:p>
          <a:p>
            <a:pPr>
              <a:spcBef>
                <a:spcPct val="5000"/>
              </a:spcBef>
            </a:pPr>
            <a:r>
              <a:rPr lang="en-US" sz="2400" b="1">
                <a:latin typeface="Courier New" pitchFamily="49" charset="0"/>
              </a:rPr>
              <a:t>	INTEGER X,Y,Z</a:t>
            </a:r>
          </a:p>
          <a:p>
            <a:pPr>
              <a:spcBef>
                <a:spcPct val="5000"/>
              </a:spcBef>
            </a:pPr>
            <a:r>
              <a:rPr lang="en-US" sz="2400" b="1">
                <a:latin typeface="Courier New" pitchFamily="49" charset="0"/>
              </a:rPr>
              <a:t>	DATA X,Y,Z /0,2,4/</a:t>
            </a:r>
          </a:p>
          <a:p>
            <a:pPr>
              <a:spcBef>
                <a:spcPct val="5000"/>
              </a:spcBef>
            </a:pPr>
            <a:r>
              <a:rPr lang="en-US" sz="2400" b="1">
                <a:latin typeface="Courier New" pitchFamily="49" charset="0"/>
              </a:rPr>
              <a:t>	DO 100 X = 1,10</a:t>
            </a:r>
          </a:p>
          <a:p>
            <a:pPr>
              <a:spcBef>
                <a:spcPct val="5000"/>
              </a:spcBef>
            </a:pPr>
            <a:r>
              <a:rPr lang="en-US" sz="2400" b="1">
                <a:latin typeface="Courier New" pitchFamily="49" charset="0"/>
              </a:rPr>
              <a:t>	PRINT *, X</a:t>
            </a:r>
          </a:p>
          <a:p>
            <a:pPr>
              <a:spcBef>
                <a:spcPct val="5000"/>
              </a:spcBef>
            </a:pPr>
            <a:r>
              <a:rPr lang="en-US" sz="2400" b="1">
                <a:latin typeface="Courier New" pitchFamily="49" charset="0"/>
              </a:rPr>
              <a:t> 100 	CONTINUE</a:t>
            </a:r>
          </a:p>
          <a:p>
            <a:pPr>
              <a:spcBef>
                <a:spcPct val="5000"/>
              </a:spcBef>
            </a:pPr>
            <a:r>
              <a:rPr lang="en-US" sz="2400" b="1">
                <a:latin typeface="Courier New" pitchFamily="49" charset="0"/>
              </a:rPr>
              <a:t>	CALL EXIT</a:t>
            </a:r>
          </a:p>
          <a:p>
            <a:pPr>
              <a:spcBef>
                <a:spcPct val="5000"/>
              </a:spcBef>
            </a:pPr>
            <a:r>
              <a:rPr lang="en-US" sz="2400" b="1">
                <a:latin typeface="Courier New" pitchFamily="49" charset="0"/>
              </a:rPr>
              <a:t>	END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Continuation</a:t>
            </a:r>
          </a:p>
        </p:txBody>
      </p:sp>
      <p:sp>
        <p:nvSpPr>
          <p:cNvPr id="23555" name="Rectangle 3"/>
          <p:cNvSpPr>
            <a:spLocks noGrp="1" noChangeArrowheads="1"/>
          </p:cNvSpPr>
          <p:nvPr>
            <p:ph type="body" idx="1"/>
          </p:nvPr>
        </p:nvSpPr>
        <p:spPr/>
        <p:txBody>
          <a:bodyPr/>
          <a:lstStyle/>
          <a:p>
            <a:r>
              <a:rPr lang="en-US"/>
              <a:t>Since you can’t put characters in 72-80, you need to extend statements by putting a character in column 6.</a:t>
            </a:r>
          </a:p>
          <a:p>
            <a:r>
              <a:rPr lang="en-US"/>
              <a:t>      print *, “The name is “, NAME,</a:t>
            </a:r>
          </a:p>
          <a:p>
            <a:r>
              <a:rPr lang="en-US"/>
              <a:t>     1 “The address is”, ADDRESS,</a:t>
            </a:r>
          </a:p>
          <a:p>
            <a:r>
              <a:rPr lang="en-US"/>
              <a:t>     2 “The city is “, CITY</a:t>
            </a:r>
          </a:p>
          <a:p>
            <a:r>
              <a:rPr lang="en-US"/>
              <a:t>You must line these continuations up carefully in the fixed source form.</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Sequence Numbers??</a:t>
            </a:r>
          </a:p>
        </p:txBody>
      </p:sp>
      <p:sp>
        <p:nvSpPr>
          <p:cNvPr id="24579" name="Rectangle 3"/>
          <p:cNvSpPr>
            <a:spLocks noGrp="1" noChangeArrowheads="1"/>
          </p:cNvSpPr>
          <p:nvPr>
            <p:ph type="body" idx="1"/>
          </p:nvPr>
        </p:nvSpPr>
        <p:spPr/>
        <p:txBody>
          <a:bodyPr/>
          <a:lstStyle/>
          <a:p>
            <a:r>
              <a:rPr lang="en-US"/>
              <a:t>Used with cards. (The “researcher in the road” story)</a:t>
            </a:r>
          </a:p>
          <a:p>
            <a:r>
              <a:rPr lang="en-US"/>
              <a:t>You could take unordered cards and run them through the sorter machine and put your code back “in order”.</a:t>
            </a:r>
          </a:p>
          <a:p>
            <a:r>
              <a:rPr lang="en-US"/>
              <a:t>Funny to think about today! </a:t>
            </a:r>
            <a:r>
              <a:rPr lang="en-US">
                <a:sym typeface="Wingdings" pitchFamily="2" charset="2"/>
              </a:rPr>
              <a:t></a:t>
            </a:r>
          </a:p>
          <a:p>
            <a:r>
              <a:rPr lang="en-US">
                <a:sym typeface="Wingdings" pitchFamily="2" charset="2"/>
              </a:rPr>
              <a:t>I think there still may be some card readers in ITC (really dusty!)</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2257</Words>
  <Application>Microsoft Office PowerPoint</Application>
  <PresentationFormat>On-screen Show (4:3)</PresentationFormat>
  <Paragraphs>433</Paragraphs>
  <Slides>66</Slides>
  <Notes>0</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Office Theme</vt:lpstr>
      <vt:lpstr>FORmula TRANslation</vt:lpstr>
      <vt:lpstr>FORmula TRANslation</vt:lpstr>
      <vt:lpstr>FORmula TRANslation</vt:lpstr>
      <vt:lpstr>FORmula TRANslation</vt:lpstr>
      <vt:lpstr>FORmula TRANslation</vt:lpstr>
      <vt:lpstr>Source Format</vt:lpstr>
      <vt:lpstr>Fixed Source Example</vt:lpstr>
      <vt:lpstr>Continuation</vt:lpstr>
      <vt:lpstr>Sequence Numbers??</vt:lpstr>
      <vt:lpstr>Source Format</vt:lpstr>
      <vt:lpstr>Free Source Example</vt:lpstr>
      <vt:lpstr>Case Insensitive!!!</vt:lpstr>
      <vt:lpstr>FORTRAN 77</vt:lpstr>
      <vt:lpstr>F77 Types</vt:lpstr>
      <vt:lpstr>INTEGER ARRAYS</vt:lpstr>
      <vt:lpstr>REAL types</vt:lpstr>
      <vt:lpstr>CHARACTER TYPES</vt:lpstr>
      <vt:lpstr>LOGICAL TYPE</vt:lpstr>
      <vt:lpstr>DOUBLE PRECISION TYPE</vt:lpstr>
      <vt:lpstr>Three Basic Structures</vt:lpstr>
      <vt:lpstr>SEQUENCE</vt:lpstr>
      <vt:lpstr>SELECTION</vt:lpstr>
      <vt:lpstr>ARITHMETIC IF EXAMPLE</vt:lpstr>
      <vt:lpstr>IF - THEN - ENDIF</vt:lpstr>
      <vt:lpstr>COMPARISON OPERATORS</vt:lpstr>
      <vt:lpstr>LOGICAL OPERATORS</vt:lpstr>
      <vt:lpstr>IF – THEN – ELSE - ENDIF</vt:lpstr>
      <vt:lpstr>REPETITION</vt:lpstr>
      <vt:lpstr>DO STATEMENT</vt:lpstr>
      <vt:lpstr>EXAMPLE DO</vt:lpstr>
      <vt:lpstr>EXAMPLE DO</vt:lpstr>
      <vt:lpstr>ARITHMETIC OPERATORS</vt:lpstr>
      <vt:lpstr>REAL ARITHMETIC</vt:lpstr>
      <vt:lpstr>INTEGER ARITHMETIC</vt:lpstr>
      <vt:lpstr>MIXED-MODE ARITHMETIC</vt:lpstr>
      <vt:lpstr>MIXED MODE EXAMPLES</vt:lpstr>
      <vt:lpstr>MIXED MODE EXAMPLES</vt:lpstr>
      <vt:lpstr>MIXED MODE EXAMPLES</vt:lpstr>
      <vt:lpstr>ARITHMETIC FUNCTIONS</vt:lpstr>
      <vt:lpstr>Input Output Statements</vt:lpstr>
      <vt:lpstr>READ * / PRINT *</vt:lpstr>
      <vt:lpstr>READ * / PRINT * (cont.)</vt:lpstr>
      <vt:lpstr>Formatted I/O</vt:lpstr>
      <vt:lpstr>Format Codes</vt:lpstr>
      <vt:lpstr>Some Examples</vt:lpstr>
      <vt:lpstr>Spacing</vt:lpstr>
      <vt:lpstr>Sub Programs</vt:lpstr>
      <vt:lpstr>Function </vt:lpstr>
      <vt:lpstr>More On Arrays</vt:lpstr>
      <vt:lpstr>Passing Arrays As Parameters</vt:lpstr>
      <vt:lpstr>Passing Arrays As Parameters</vt:lpstr>
      <vt:lpstr>Passing Arrays As Parameters</vt:lpstr>
      <vt:lpstr>Passing Arrays As Parameters</vt:lpstr>
      <vt:lpstr>Passing Arrays As Parameters</vt:lpstr>
      <vt:lpstr>Passing Arrays As Parameters</vt:lpstr>
      <vt:lpstr>Array Name Used Without Subscript</vt:lpstr>
      <vt:lpstr>Assigned GOTO</vt:lpstr>
      <vt:lpstr>Call Subroutine</vt:lpstr>
      <vt:lpstr>Common Statement</vt:lpstr>
      <vt:lpstr>COMPLEX</vt:lpstr>
      <vt:lpstr>Implied Do Loop</vt:lpstr>
      <vt:lpstr>ELSEIF</vt:lpstr>
      <vt:lpstr>Equivalence</vt:lpstr>
      <vt:lpstr>A Last FORTRAN Story</vt:lpstr>
      <vt:lpstr>A Last FORTRAN Story</vt:lpstr>
      <vt:lpstr>A Last FORTRAN Story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FORmula TRANslation</dc:title>
  <dc:creator>6220</dc:creator>
  <cp:lastModifiedBy>6220</cp:lastModifiedBy>
  <cp:revision>1</cp:revision>
  <dcterms:created xsi:type="dcterms:W3CDTF">2006-08-16T00:00:00Z</dcterms:created>
  <dcterms:modified xsi:type="dcterms:W3CDTF">2018-12-03T17:46:07Z</dcterms:modified>
</cp:coreProperties>
</file>